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0" r:id="rId1"/>
  </p:sldMasterIdLst>
  <p:notesMasterIdLst>
    <p:notesMasterId r:id="rId86"/>
  </p:notesMasterIdLst>
  <p:sldIdLst>
    <p:sldId id="256" r:id="rId2"/>
    <p:sldId id="337" r:id="rId3"/>
    <p:sldId id="347" r:id="rId4"/>
    <p:sldId id="351" r:id="rId5"/>
    <p:sldId id="259" r:id="rId6"/>
    <p:sldId id="260" r:id="rId7"/>
    <p:sldId id="262" r:id="rId8"/>
    <p:sldId id="263" r:id="rId9"/>
    <p:sldId id="334" r:id="rId10"/>
    <p:sldId id="265" r:id="rId11"/>
    <p:sldId id="367" r:id="rId12"/>
    <p:sldId id="266" r:id="rId13"/>
    <p:sldId id="338" r:id="rId14"/>
    <p:sldId id="267" r:id="rId15"/>
    <p:sldId id="268" r:id="rId16"/>
    <p:sldId id="269" r:id="rId17"/>
    <p:sldId id="270" r:id="rId18"/>
    <p:sldId id="271" r:id="rId19"/>
    <p:sldId id="352" r:id="rId20"/>
    <p:sldId id="272" r:id="rId21"/>
    <p:sldId id="273" r:id="rId22"/>
    <p:sldId id="353" r:id="rId23"/>
    <p:sldId id="274" r:id="rId24"/>
    <p:sldId id="354" r:id="rId25"/>
    <p:sldId id="339" r:id="rId26"/>
    <p:sldId id="369" r:id="rId27"/>
    <p:sldId id="289" r:id="rId28"/>
    <p:sldId id="348" r:id="rId29"/>
    <p:sldId id="290" r:id="rId30"/>
    <p:sldId id="291" r:id="rId31"/>
    <p:sldId id="292" r:id="rId32"/>
    <p:sldId id="336" r:id="rId33"/>
    <p:sldId id="340" r:id="rId34"/>
    <p:sldId id="293" r:id="rId35"/>
    <p:sldId id="355" r:id="rId36"/>
    <p:sldId id="294" r:id="rId37"/>
    <p:sldId id="356" r:id="rId38"/>
    <p:sldId id="295" r:id="rId39"/>
    <p:sldId id="357" r:id="rId40"/>
    <p:sldId id="296" r:id="rId41"/>
    <p:sldId id="298" r:id="rId42"/>
    <p:sldId id="297" r:id="rId43"/>
    <p:sldId id="299" r:id="rId44"/>
    <p:sldId id="358" r:id="rId45"/>
    <p:sldId id="341" r:id="rId46"/>
    <p:sldId id="303" r:id="rId47"/>
    <p:sldId id="304" r:id="rId48"/>
    <p:sldId id="305" r:id="rId49"/>
    <p:sldId id="306" r:id="rId50"/>
    <p:sldId id="307" r:id="rId51"/>
    <p:sldId id="359" r:id="rId52"/>
    <p:sldId id="308" r:id="rId53"/>
    <p:sldId id="309" r:id="rId54"/>
    <p:sldId id="310" r:id="rId55"/>
    <p:sldId id="342" r:id="rId56"/>
    <p:sldId id="312" r:id="rId57"/>
    <p:sldId id="311" r:id="rId58"/>
    <p:sldId id="313" r:id="rId59"/>
    <p:sldId id="315" r:id="rId60"/>
    <p:sldId id="316" r:id="rId61"/>
    <p:sldId id="360" r:id="rId62"/>
    <p:sldId id="361" r:id="rId63"/>
    <p:sldId id="343" r:id="rId64"/>
    <p:sldId id="318" r:id="rId65"/>
    <p:sldId id="319" r:id="rId66"/>
    <p:sldId id="362" r:id="rId67"/>
    <p:sldId id="320" r:id="rId68"/>
    <p:sldId id="321" r:id="rId69"/>
    <p:sldId id="323" r:id="rId70"/>
    <p:sldId id="322" r:id="rId71"/>
    <p:sldId id="344" r:id="rId72"/>
    <p:sldId id="325" r:id="rId73"/>
    <p:sldId id="328" r:id="rId74"/>
    <p:sldId id="364" r:id="rId75"/>
    <p:sldId id="330" r:id="rId76"/>
    <p:sldId id="345" r:id="rId77"/>
    <p:sldId id="331" r:id="rId78"/>
    <p:sldId id="332" r:id="rId79"/>
    <p:sldId id="370" r:id="rId80"/>
    <p:sldId id="365" r:id="rId81"/>
    <p:sldId id="349" r:id="rId82"/>
    <p:sldId id="346" r:id="rId83"/>
    <p:sldId id="350" r:id="rId84"/>
    <p:sldId id="333" r:id="rId8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8" autoAdjust="0"/>
    <p:restoredTop sz="59320" autoAdjust="0"/>
  </p:normalViewPr>
  <p:slideViewPr>
    <p:cSldViewPr snapToGrid="0">
      <p:cViewPr varScale="1">
        <p:scale>
          <a:sx n="73" d="100"/>
          <a:sy n="73" d="100"/>
        </p:scale>
        <p:origin x="24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01DF1-68EE-D149-8165-FDACD9FBA453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0B976-4189-604F-9767-4CB94E838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76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Hi. I’m Rebecca.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I’m currently a consultant at SixPivot, and I’ve worked either as a consultant or in small businesses and startups throughout most of my career.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Apart from my consulting work,</a:t>
            </a:r>
          </a:p>
          <a:p>
            <a:endParaRPr lang="en-US" dirty="0"/>
          </a:p>
          <a:p>
            <a:r>
              <a:rPr lang="en-US" dirty="0"/>
              <a:t>I also manage a few internal projects</a:t>
            </a:r>
          </a:p>
          <a:p>
            <a:endParaRPr lang="en-US" dirty="0"/>
          </a:p>
          <a:p>
            <a:r>
              <a:rPr lang="en-US" dirty="0"/>
              <a:t>Like mentoring and professional development,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PD and </a:t>
            </a:r>
            <a:r>
              <a:rPr lang="en-US"/>
              <a:t>mental health </a:t>
            </a:r>
            <a:r>
              <a:rPr lang="en-US" dirty="0"/>
              <a:t>are two things I’m passionate about.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03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DA57B-362B-D6D3-628F-DEE8305B2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F61B10-E659-8F36-7691-8C262C7E59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88DBB2-E2C3-3A39-FEF1-FBB0CD980C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Basically, the last responsible moment principle</a:t>
            </a:r>
          </a:p>
          <a:p>
            <a:endParaRPr lang="en-US" dirty="0"/>
          </a:p>
          <a:p>
            <a:r>
              <a:rPr lang="en-US" dirty="0"/>
              <a:t>Is that we should </a:t>
            </a:r>
            <a:r>
              <a:rPr lang="en-US" b="1" dirty="0"/>
              <a:t>avoid</a:t>
            </a:r>
            <a:r>
              <a:rPr lang="en-US" dirty="0"/>
              <a:t> making a decision </a:t>
            </a:r>
          </a:p>
          <a:p>
            <a:endParaRPr lang="en-US" dirty="0"/>
          </a:p>
          <a:p>
            <a:r>
              <a:rPr lang="en-US" dirty="0"/>
              <a:t>until the point where the </a:t>
            </a:r>
            <a:r>
              <a:rPr lang="en-US" b="0" dirty="0"/>
              <a:t>cost</a:t>
            </a:r>
            <a:r>
              <a:rPr lang="en-US" dirty="0"/>
              <a:t> of </a:t>
            </a:r>
            <a:r>
              <a:rPr lang="en-US" b="1" dirty="0"/>
              <a:t>not</a:t>
            </a:r>
            <a:r>
              <a:rPr lang="en-US" dirty="0"/>
              <a:t> making the decision</a:t>
            </a:r>
          </a:p>
          <a:p>
            <a:endParaRPr lang="en-US" dirty="0"/>
          </a:p>
          <a:p>
            <a:r>
              <a:rPr lang="en-US" dirty="0"/>
              <a:t>is </a:t>
            </a:r>
            <a:r>
              <a:rPr lang="en-US" b="1" dirty="0"/>
              <a:t>greater</a:t>
            </a:r>
            <a:r>
              <a:rPr lang="en-US" dirty="0"/>
              <a:t> than the cost of </a:t>
            </a:r>
            <a:r>
              <a:rPr lang="en-US" b="1" dirty="0"/>
              <a:t>making</a:t>
            </a:r>
            <a:r>
              <a:rPr lang="en-US" dirty="0"/>
              <a:t>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F139C-76E8-EF14-D4E0-E7002DDA69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11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DA57B-362B-D6D3-628F-DEE8305B2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F61B10-E659-8F36-7691-8C262C7E59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88DBB2-E2C3-3A39-FEF1-FBB0CD980C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For me, this means getting </a:t>
            </a:r>
            <a:r>
              <a:rPr lang="en-US" b="1" dirty="0"/>
              <a:t>just</a:t>
            </a:r>
            <a:r>
              <a:rPr lang="en-US" dirty="0"/>
              <a:t> enough information</a:t>
            </a:r>
          </a:p>
          <a:p>
            <a:endParaRPr lang="en-US" dirty="0"/>
          </a:p>
          <a:p>
            <a:r>
              <a:rPr lang="en-US" dirty="0"/>
              <a:t>to make important decisions at the point where they </a:t>
            </a:r>
            <a:r>
              <a:rPr lang="en-US" b="1" dirty="0"/>
              <a:t>have</a:t>
            </a:r>
            <a:r>
              <a:rPr lang="en-US" dirty="0"/>
              <a:t> to be made.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When I’ve got </a:t>
            </a:r>
            <a:r>
              <a:rPr lang="en-US" b="1" dirty="0"/>
              <a:t>less</a:t>
            </a:r>
            <a:r>
              <a:rPr lang="en-US" dirty="0"/>
              <a:t> information,</a:t>
            </a:r>
          </a:p>
          <a:p>
            <a:endParaRPr lang="en-US" dirty="0"/>
          </a:p>
          <a:p>
            <a:r>
              <a:rPr lang="en-US" dirty="0"/>
              <a:t>I also like to make important decisions </a:t>
            </a:r>
            <a:r>
              <a:rPr lang="en-US" b="1" dirty="0"/>
              <a:t>early</a:t>
            </a:r>
            <a:r>
              <a:rPr lang="en-US" dirty="0"/>
              <a:t>, </a:t>
            </a:r>
          </a:p>
          <a:p>
            <a:endParaRPr lang="en-US" dirty="0"/>
          </a:p>
          <a:p>
            <a:r>
              <a:rPr lang="en-US" dirty="0"/>
              <a:t>but in a way that lets me </a:t>
            </a:r>
            <a:r>
              <a:rPr lang="en-US" b="1" dirty="0"/>
              <a:t>change</a:t>
            </a:r>
            <a:r>
              <a:rPr lang="en-US" dirty="0"/>
              <a:t> those decisions later</a:t>
            </a:r>
          </a:p>
          <a:p>
            <a:endParaRPr lang="en-US" dirty="0"/>
          </a:p>
          <a:p>
            <a:r>
              <a:rPr lang="en-US" dirty="0"/>
              <a:t>and shift direction without big costs.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DRINK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F139C-76E8-EF14-D4E0-E7002DDA69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84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C22D7-AB28-6294-999A-404C7CE1F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2417A7-DA67-DBEB-31C1-ED3C138580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6EB728-3574-8AFF-2779-B1F7E665EE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what I’m going to cover:</a:t>
            </a:r>
          </a:p>
          <a:p>
            <a:endParaRPr lang="en-US" dirty="0"/>
          </a:p>
          <a:p>
            <a:r>
              <a:rPr lang="en-US" dirty="0"/>
              <a:t>Two logical fallacies:</a:t>
            </a:r>
          </a:p>
          <a:p>
            <a:endParaRPr lang="en-US" dirty="0"/>
          </a:p>
          <a:p>
            <a:r>
              <a:rPr lang="en-US" dirty="0"/>
              <a:t>the sunk cost fallacy, and the ambiguity effect.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Cost-benefit analysis, and why it’s important,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to ask good questions, to make sure we’re working with good data,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Applying the Last Responsible Moment Principle when making decisions,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Knowing the rules and when to break them,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deferring learning, so we’re focusing on the right things at the right time.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Then I’ll talk about hustle, our tendency to do too much,</a:t>
            </a:r>
          </a:p>
          <a:p>
            <a:endParaRPr lang="en-US" dirty="0"/>
          </a:p>
          <a:p>
            <a:r>
              <a:rPr lang="en-US" dirty="0"/>
              <a:t>And why we need to think about sustainability.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DRINK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4A86F-428B-CD0F-570D-D44448D790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16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C22D7-AB28-6294-999A-404C7CE1F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2417A7-DA67-DBEB-31C1-ED3C138580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6EB728-3574-8AFF-2779-B1F7E665EE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we make decisions, we’re affected by cognitive biases and logical fallacies.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bias is a preference for one direction or choice over another.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Cognitive biases and logical fallacies are biases that affect our </a:t>
            </a:r>
            <a:r>
              <a:rPr lang="en-US" b="1" dirty="0"/>
              <a:t>cognitive</a:t>
            </a:r>
            <a:r>
              <a:rPr lang="en-US" dirty="0"/>
              <a:t> processes – how we make decisions.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These are things that humans have evolved to make our decision-making process more efficient,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often those biases cause us to make the wrong decision.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4A86F-428B-CD0F-570D-D44448D790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23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7E224-5A63-D123-F710-935DB9486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A4BFA7-432B-F680-5E10-1C1C84A1B9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E04D42-933A-B522-AEEF-C383D65816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sunk cost is a cost that’s already been spent and can't be recovered.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961A1-1AA4-D528-E101-CC2D5615CF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28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71A6F-82B4-1F21-BB61-E7135ED2A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23176E-879E-CADF-BD93-C918CB5F19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1C4859-0302-9102-3AEB-2E552A42C3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sunk cost fallacy is the tendency for sunk costs </a:t>
            </a:r>
          </a:p>
          <a:p>
            <a:endParaRPr lang="en-US" dirty="0"/>
          </a:p>
          <a:p>
            <a:r>
              <a:rPr lang="en-US" dirty="0"/>
              <a:t>– past decisions </a:t>
            </a:r>
          </a:p>
          <a:p>
            <a:endParaRPr lang="en-US" dirty="0"/>
          </a:p>
          <a:p>
            <a:r>
              <a:rPr lang="en-US" dirty="0"/>
              <a:t>- to influence future decisions, </a:t>
            </a:r>
          </a:p>
          <a:p>
            <a:endParaRPr lang="en-US" dirty="0"/>
          </a:p>
          <a:p>
            <a:r>
              <a:rPr lang="en-US" dirty="0"/>
              <a:t>by believing that the investment </a:t>
            </a:r>
          </a:p>
          <a:p>
            <a:endParaRPr lang="en-US" dirty="0"/>
          </a:p>
          <a:p>
            <a:r>
              <a:rPr lang="en-US" dirty="0"/>
              <a:t>- the sunk cost </a:t>
            </a:r>
          </a:p>
          <a:p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justifies </a:t>
            </a:r>
            <a:r>
              <a:rPr lang="en-US" b="1" dirty="0"/>
              <a:t>future</a:t>
            </a:r>
            <a:r>
              <a:rPr lang="en-US" dirty="0"/>
              <a:t> costs against that investment, 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And discounting other possibilities that might give better value and outcomes. </a:t>
            </a:r>
          </a:p>
          <a:p>
            <a:pPr marL="0" indent="0">
              <a:buFontTx/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Essentially, throwing good money after bad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DRINK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2A8BA-53EF-E82B-2496-1B645D0270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55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C21E6-3659-265A-D5EF-2A9B0E857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C7A38A-9199-4F61-57AB-E746074441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CF52A8-3A61-ECAF-7430-077F7DFAFE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Once, I inherited a system with a component that a former team member had written in Elixir.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context, we were a .NET shop </a:t>
            </a:r>
          </a:p>
          <a:p>
            <a:endParaRPr lang="en-US" dirty="0"/>
          </a:p>
          <a:p>
            <a:r>
              <a:rPr lang="en-US" dirty="0"/>
              <a:t>and the rest of the product was written in C#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component </a:t>
            </a:r>
            <a:r>
              <a:rPr lang="en-US" b="1" dirty="0"/>
              <a:t>mostly</a:t>
            </a:r>
            <a:r>
              <a:rPr lang="en-US" dirty="0"/>
              <a:t> worked</a:t>
            </a:r>
          </a:p>
          <a:p>
            <a:endParaRPr lang="en-US" dirty="0"/>
          </a:p>
          <a:p>
            <a:r>
              <a:rPr lang="en-US" dirty="0"/>
              <a:t>but it didn’t handle some edge cases that caused some pretty nasty bugs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3FC72-8DC4-5837-A49F-A2A31D0020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84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25806-8031-41A1-3BAB-BBEC6E2AF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47EDAB-DC16-2F01-E785-01C67991A0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B3F1B4-3255-E8E0-6460-5916AC4882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changing direction in this case is </a:t>
            </a:r>
            <a:r>
              <a:rPr lang="en-US" b="1" dirty="0"/>
              <a:t>actively making a decision</a:t>
            </a:r>
            <a:r>
              <a:rPr lang="en-US" dirty="0"/>
              <a:t> to continue investing in the Elixir component.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could identify two options at this point.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CA917-A559-B471-4DD9-6EAA940ED4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24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64919-FC4C-748E-6362-D6C8A50BF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7F1D66-586C-686C-AA03-6274B91870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B38344-4004-C0E0-62FB-18D93B06CC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Keep the Elixir component, and invest more time into fixing the bugs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Or, throw it away, and rewrite it in something the team is comfortable with.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D0F81-8A19-3A07-F2E7-3A4B50F74D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589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64919-FC4C-748E-6362-D6C8A50BF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7F1D66-586C-686C-AA03-6274B91870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B38344-4004-C0E0-62FB-18D93B06CC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Ignoring the sunk cost and going with option 2 is probably better in the long run.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component is easier and cheaper to maintain</a:t>
            </a:r>
          </a:p>
          <a:p>
            <a:endParaRPr lang="en-US" dirty="0"/>
          </a:p>
          <a:p>
            <a:r>
              <a:rPr lang="en-US" dirty="0"/>
              <a:t>And the remaining team will be happier if they need to work on it.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Understanding that we are biased towards over-valuing investments made in the past, </a:t>
            </a:r>
          </a:p>
          <a:p>
            <a:endParaRPr lang="en-US" dirty="0"/>
          </a:p>
          <a:p>
            <a:r>
              <a:rPr lang="en-US" dirty="0"/>
              <a:t>Can help with making better future decisions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DRINK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D0F81-8A19-3A07-F2E7-3A4B50F74D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65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DA57B-362B-D6D3-628F-DEE8305B2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F61B10-E659-8F36-7691-8C262C7E59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88DBB2-E2C3-3A39-FEF1-FBB0CD980C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kind of work we do encourages long hours, </a:t>
            </a:r>
          </a:p>
          <a:p>
            <a:endParaRPr lang="en-US" dirty="0"/>
          </a:p>
          <a:p>
            <a:r>
              <a:rPr lang="en-US" dirty="0"/>
              <a:t>and learning in our own time.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 don't think this is sustainable in the long term.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Burn-out and mental health issues are common,</a:t>
            </a:r>
          </a:p>
          <a:p>
            <a:endParaRPr lang="en-US" dirty="0"/>
          </a:p>
          <a:p>
            <a:r>
              <a:rPr lang="en-US" dirty="0"/>
              <a:t>Our personal lives suffer, and so does the work we’re able to do.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 when I'm working now, I need to be careful about what I decide to do at any moment.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I’m going to talk about some ideas and principles I've learned so far in my career, </a:t>
            </a:r>
          </a:p>
          <a:p>
            <a:endParaRPr lang="en-US" dirty="0"/>
          </a:p>
          <a:p>
            <a:r>
              <a:rPr lang="en-US" dirty="0"/>
              <a:t>and how I use them to help me make good decisions.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F139C-76E8-EF14-D4E0-E7002DDA69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242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EEE44-DD30-1465-1666-172138432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C490FC-BC2B-D527-A0FC-8DCFE575B8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96B91C-6056-7C1C-2E06-ADD7FAC3DC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can apply to small decisions, too.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professional poker player will set what’s called a loss limit 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an amount of money that they’re prepared to lose in a hand.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That way if they’re in a losing game they have a clear point where they can re-evaluate their position,</a:t>
            </a:r>
          </a:p>
          <a:p>
            <a:endParaRPr lang="en-US" dirty="0"/>
          </a:p>
          <a:p>
            <a:r>
              <a:rPr lang="en-US" dirty="0"/>
              <a:t>And decide whether or not to "cut their losses".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DBDD1-815E-7FFD-4554-8F2ABCEEC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256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434D4-4337-A753-45B3-EAEA2E9A2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64A9FE-1E24-5BCE-B60F-2CA2848790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F8244E-07BB-6EE2-81FD-A74A857334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like setting a time box.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You're working on a feature, </a:t>
            </a:r>
          </a:p>
          <a:p>
            <a:endParaRPr lang="en-US" dirty="0"/>
          </a:p>
          <a:p>
            <a:r>
              <a:rPr lang="en-US" dirty="0"/>
              <a:t>you have unknowns around the implementation, </a:t>
            </a:r>
          </a:p>
          <a:p>
            <a:endParaRPr lang="en-US" dirty="0"/>
          </a:p>
          <a:p>
            <a:r>
              <a:rPr lang="en-US" dirty="0"/>
              <a:t>and you want to experiment with it.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So, you set a time box of, say, two hours, </a:t>
            </a:r>
          </a:p>
          <a:p>
            <a:endParaRPr lang="en-US" dirty="0"/>
          </a:p>
          <a:p>
            <a:r>
              <a:rPr lang="en-US" dirty="0"/>
              <a:t>then at the end of the two hours you stop work and assess where you’re at.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E6F04-0C97-1BDC-4B21-BF409F39F8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16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434D4-4337-A753-45B3-EAEA2E9A2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64A9FE-1E24-5BCE-B60F-2CA2848790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F8244E-07BB-6EE2-81FD-A74A857334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it feels like you're on the right path </a:t>
            </a:r>
          </a:p>
          <a:p>
            <a:endParaRPr lang="en-US" dirty="0"/>
          </a:p>
          <a:p>
            <a:r>
              <a:rPr lang="en-US" dirty="0"/>
              <a:t>then you can consolidate what you've done,</a:t>
            </a:r>
          </a:p>
          <a:p>
            <a:endParaRPr lang="en-US" dirty="0"/>
          </a:p>
          <a:p>
            <a:r>
              <a:rPr lang="en-US" dirty="0"/>
              <a:t>And keep going.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if it isn’t working out, then this is the time to cut your losses and find another solution.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Either way, you’re making a more informed decision without a big up-front cost.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DRINK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E6F04-0C97-1BDC-4B21-BF409F39F8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017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580EE-6D4A-3D5C-E6D2-FA3C678BA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694620-47B7-EF3A-3380-147DF417E3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18B6B1-837A-C1F0-6CEB-64B9CFB9E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that just writing something off as a sunk cost might not be the best decision.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It’s easy to fall into the “rewrite all the things” trap.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A6FF1-07E6-B65B-59CD-3367376016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926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580EE-6D4A-3D5C-E6D2-FA3C678BA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694620-47B7-EF3A-3380-147DF417E3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18B6B1-837A-C1F0-6CEB-64B9CFB9E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Option 3 </a:t>
            </a:r>
            <a:r>
              <a:rPr lang="en-US" dirty="0"/>
              <a:t>might be that </a:t>
            </a:r>
            <a:r>
              <a:rPr lang="en-US" b="1" dirty="0"/>
              <a:t>some</a:t>
            </a:r>
            <a:r>
              <a:rPr lang="en-US" dirty="0"/>
              <a:t> of the Elixir component can be recovered and reused.</a:t>
            </a:r>
          </a:p>
          <a:p>
            <a:endParaRPr lang="en-US" dirty="0"/>
          </a:p>
          <a:p>
            <a:r>
              <a:rPr lang="en-US" dirty="0"/>
              <a:t>And, that’s what we did.</a:t>
            </a:r>
          </a:p>
          <a:p>
            <a:endParaRPr lang="en-US" dirty="0"/>
          </a:p>
          <a:p>
            <a:r>
              <a:rPr lang="en-US" dirty="0"/>
              <a:t>I took the Elixir code and ported it to C#, learning just enough Elixir as I needed to,</a:t>
            </a:r>
          </a:p>
          <a:p>
            <a:endParaRPr lang="en-US" dirty="0"/>
          </a:p>
          <a:p>
            <a:r>
              <a:rPr lang="en-US" dirty="0"/>
              <a:t>And I wrote unit tests and handled the edge cases.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 it turned out this only took about a day to do.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Being agile means both adapting to new conditions</a:t>
            </a:r>
          </a:p>
          <a:p>
            <a:endParaRPr lang="en-US" dirty="0"/>
          </a:p>
          <a:p>
            <a:r>
              <a:rPr lang="en-US" dirty="0"/>
              <a:t>and taking advantage of the existing environment.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A6FF1-07E6-B65B-59CD-3367376016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027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7E224-5A63-D123-F710-935DB9486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A4BFA7-432B-F680-5E10-1C1C84A1B9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E04D42-933A-B522-AEEF-C383D65816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the sunk cost fallacy is the tendency for our </a:t>
            </a:r>
            <a:r>
              <a:rPr lang="en-US" b="1" dirty="0"/>
              <a:t>past investments, </a:t>
            </a:r>
          </a:p>
          <a:p>
            <a:endParaRPr lang="en-US" b="1" dirty="0"/>
          </a:p>
          <a:p>
            <a:r>
              <a:rPr lang="en-US" b="1" dirty="0"/>
              <a:t>our past decisions,</a:t>
            </a:r>
            <a:r>
              <a:rPr lang="en-US" b="0" dirty="0"/>
              <a:t> </a:t>
            </a:r>
          </a:p>
          <a:p>
            <a:endParaRPr lang="en-US" b="0" dirty="0"/>
          </a:p>
          <a:p>
            <a:r>
              <a:rPr lang="en-US" b="0" dirty="0"/>
              <a:t>to be over-valued and adversely affect our </a:t>
            </a:r>
            <a:r>
              <a:rPr lang="en-US" b="1" dirty="0"/>
              <a:t>future decisions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endParaRPr lang="en-US" b="0" dirty="0"/>
          </a:p>
          <a:p>
            <a:r>
              <a:rPr lang="en-US" b="1" dirty="0"/>
              <a:t>DRINK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961A1-1AA4-D528-E101-CC2D5615CF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10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C22D7-AB28-6294-999A-404C7CE1F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2417A7-DA67-DBEB-31C1-ED3C138580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6EB728-3574-8AFF-2779-B1F7E665EE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ambiguity effect is where we tend to avoid options </a:t>
            </a:r>
          </a:p>
          <a:p>
            <a:endParaRPr lang="en-US" dirty="0"/>
          </a:p>
          <a:p>
            <a:r>
              <a:rPr lang="en-US" dirty="0"/>
              <a:t>where we don't know the </a:t>
            </a:r>
            <a:r>
              <a:rPr lang="en-US" b="1" dirty="0"/>
              <a:t>probability</a:t>
            </a:r>
            <a:r>
              <a:rPr lang="en-US" dirty="0"/>
              <a:t> of a </a:t>
            </a:r>
            <a:r>
              <a:rPr lang="en-US" dirty="0" err="1"/>
              <a:t>favourable</a:t>
            </a:r>
            <a:r>
              <a:rPr lang="en-US" dirty="0"/>
              <a:t> outcome, </a:t>
            </a:r>
          </a:p>
          <a:p>
            <a:endParaRPr lang="en-US" dirty="0"/>
          </a:p>
          <a:p>
            <a:r>
              <a:rPr lang="en-US" dirty="0"/>
              <a:t>and instead prefer options where there's </a:t>
            </a:r>
            <a:r>
              <a:rPr lang="en-US" b="1" dirty="0"/>
              <a:t>less</a:t>
            </a:r>
            <a:r>
              <a:rPr lang="en-US" dirty="0"/>
              <a:t> ambiguity, </a:t>
            </a:r>
          </a:p>
          <a:p>
            <a:endParaRPr lang="en-US" dirty="0"/>
          </a:p>
          <a:p>
            <a:r>
              <a:rPr lang="en-US" dirty="0"/>
              <a:t>but have worse outcomes.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ambiguity effect is a type of risk adverse decision making.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Instead of deciding on a more </a:t>
            </a:r>
            <a:r>
              <a:rPr lang="en-US" dirty="0" err="1"/>
              <a:t>favourable</a:t>
            </a:r>
            <a:r>
              <a:rPr lang="en-US" dirty="0"/>
              <a:t> outcome, </a:t>
            </a:r>
          </a:p>
          <a:p>
            <a:endParaRPr lang="en-US" dirty="0"/>
          </a:p>
          <a:p>
            <a:r>
              <a:rPr lang="en-US" dirty="0"/>
              <a:t>we choose a </a:t>
            </a:r>
            <a:r>
              <a:rPr lang="en-US" b="1" dirty="0"/>
              <a:t>worse</a:t>
            </a:r>
            <a:r>
              <a:rPr lang="en-US" dirty="0"/>
              <a:t> outcome that feels safer.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We’re </a:t>
            </a:r>
            <a:r>
              <a:rPr lang="en-US" b="1" dirty="0"/>
              <a:t>adverse</a:t>
            </a:r>
            <a:r>
              <a:rPr lang="en-US" b="0" dirty="0"/>
              <a:t> to </a:t>
            </a:r>
            <a:r>
              <a:rPr lang="en-US" b="1" dirty="0" err="1"/>
              <a:t>favourable</a:t>
            </a:r>
            <a:r>
              <a:rPr lang="en-US" b="0" dirty="0"/>
              <a:t> </a:t>
            </a:r>
            <a:r>
              <a:rPr lang="en-US" b="1" dirty="0"/>
              <a:t>options</a:t>
            </a:r>
            <a:r>
              <a:rPr lang="en-US" b="0" dirty="0"/>
              <a:t> that have unknowns.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4A86F-428B-CD0F-570D-D44448D790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321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F80C2-7BBB-FBFF-2156-818D68FD0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CF8179-7445-8DB8-EC79-B8B3D620E1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1C5B32-D0BA-FE67-5D0E-F34470F96D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 the result of the Ambiguity effect is </a:t>
            </a:r>
            <a:r>
              <a:rPr lang="en-US" b="1" dirty="0"/>
              <a:t>deferring</a:t>
            </a:r>
            <a:r>
              <a:rPr lang="en-US" b="0" dirty="0"/>
              <a:t> making a decision</a:t>
            </a:r>
            <a:r>
              <a:rPr lang="en-US" dirty="0"/>
              <a:t>, </a:t>
            </a:r>
          </a:p>
          <a:p>
            <a:endParaRPr lang="en-US" dirty="0"/>
          </a:p>
          <a:p>
            <a:r>
              <a:rPr lang="en-US" dirty="0"/>
              <a:t>Waiting until you have more and more information.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can become </a:t>
            </a:r>
            <a:r>
              <a:rPr lang="en-US" b="1" dirty="0"/>
              <a:t>analysis paralysis</a:t>
            </a:r>
            <a:r>
              <a:rPr lang="en-US" dirty="0"/>
              <a:t>, </a:t>
            </a:r>
          </a:p>
          <a:p>
            <a:endParaRPr lang="en-US" dirty="0"/>
          </a:p>
          <a:p>
            <a:r>
              <a:rPr lang="en-US" dirty="0"/>
              <a:t>where the unknowns prevent you from making a decision and being able to move forward.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DRINK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96786-AD73-A9C4-9F30-72BE2B529A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241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F80C2-7BBB-FBFF-2156-818D68FD0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CF8179-7445-8DB8-EC79-B8B3D620E1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1C5B32-D0BA-FE67-5D0E-F34470F96D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you need to decide which framework to use for a new project.</a:t>
            </a:r>
          </a:p>
          <a:p>
            <a:endParaRPr lang="en-US" dirty="0"/>
          </a:p>
          <a:p>
            <a:r>
              <a:rPr lang="en-US" dirty="0"/>
              <a:t>You've narrowed down your choices to React and Svelte.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96786-AD73-A9C4-9F30-72BE2B529A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234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A7D28-6233-52E4-1878-54C2C8675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F30ED5-1804-30D1-E544-7259BC8164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B2B470-0952-31E3-8E82-130499F161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</a:t>
            </a:r>
            <a:r>
              <a:rPr lang="en-US" dirty="0" err="1"/>
              <a:t>React’s</a:t>
            </a:r>
            <a:r>
              <a:rPr lang="en-US" dirty="0"/>
              <a:t> a well-known, widely used framework, </a:t>
            </a:r>
          </a:p>
          <a:p>
            <a:endParaRPr lang="en-US" dirty="0"/>
          </a:p>
          <a:p>
            <a:r>
              <a:rPr lang="en-US" dirty="0"/>
              <a:t>But, for beginners, it can be difficult to learn.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F3E76-65F0-F00A-A7D0-413C578313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51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DA57B-362B-D6D3-628F-DEE8305B2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F61B10-E659-8F36-7691-8C262C7E59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88DBB2-E2C3-3A39-FEF1-FBB0CD980C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first real job in IT was building in-house systems for a small financial planning firm in Regional Queensland.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 was the only developer, my job title was IT manager, </a:t>
            </a:r>
          </a:p>
          <a:p>
            <a:endParaRPr lang="en-US" dirty="0"/>
          </a:p>
          <a:p>
            <a:r>
              <a:rPr lang="en-US" dirty="0"/>
              <a:t>and I was there for about eight years.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That job let me work directly with stakeholders, end users, and clients.</a:t>
            </a:r>
          </a:p>
          <a:p>
            <a:endParaRPr lang="en-US" dirty="0"/>
          </a:p>
          <a:p>
            <a:r>
              <a:rPr lang="en-US" dirty="0"/>
              <a:t>and I needed to learn how to quickly make good or “good enough” decisions.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F139C-76E8-EF14-D4E0-E7002DDA69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766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05038-CD15-FD10-1305-5A1871DEB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EC010B-C86D-E926-E60B-22907B2AD9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C990EA-81E1-5FB7-17AE-0FD4B6F8D1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Svelte is a much newer framework, </a:t>
            </a:r>
          </a:p>
          <a:p>
            <a:endParaRPr lang="en-US" dirty="0"/>
          </a:p>
          <a:p>
            <a:r>
              <a:rPr lang="en-US" dirty="0"/>
              <a:t>That’s been designed in a way that can be easier to learn than React.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However, since it's so new, </a:t>
            </a:r>
          </a:p>
          <a:p>
            <a:endParaRPr lang="en-US" dirty="0"/>
          </a:p>
          <a:p>
            <a:r>
              <a:rPr lang="en-US" dirty="0"/>
              <a:t>there can be a learning curve for developers that are experienced with React, </a:t>
            </a:r>
          </a:p>
          <a:p>
            <a:endParaRPr lang="en-US" dirty="0"/>
          </a:p>
          <a:p>
            <a:r>
              <a:rPr lang="en-US" dirty="0"/>
              <a:t>and it can be more difficult to find documentation and examples.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There’s more unknowns.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7D5AE-FD12-CC9D-5E07-EE56D4A9B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945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74171-5DD3-990D-7FAA-090439349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790E83-850D-785D-0282-ED37DE4B75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D16867-2B40-B89C-242B-7F9836AD30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There’s pros and cons for each option that I don’t need to go into.</a:t>
            </a:r>
          </a:p>
          <a:p>
            <a:endParaRPr lang="en-US" dirty="0"/>
          </a:p>
          <a:p>
            <a:r>
              <a:rPr lang="en-US" dirty="0"/>
              <a:t>But, if you're more familiar with React, </a:t>
            </a:r>
          </a:p>
          <a:p>
            <a:endParaRPr lang="en-US" dirty="0"/>
          </a:p>
          <a:p>
            <a:r>
              <a:rPr lang="en-US" dirty="0"/>
              <a:t>the ambiguity effect means that you’ll tend to </a:t>
            </a:r>
            <a:r>
              <a:rPr lang="en-US" b="1" dirty="0"/>
              <a:t>discount</a:t>
            </a:r>
          </a:p>
          <a:p>
            <a:endParaRPr lang="en-US" b="1" dirty="0"/>
          </a:p>
          <a:p>
            <a:r>
              <a:rPr lang="en-US" dirty="0"/>
              <a:t>the pros of the </a:t>
            </a:r>
            <a:r>
              <a:rPr lang="en-US" b="1" dirty="0"/>
              <a:t>unfamiliar</a:t>
            </a:r>
            <a:r>
              <a:rPr lang="en-US" dirty="0"/>
              <a:t> option of using Svelte, </a:t>
            </a:r>
          </a:p>
          <a:p>
            <a:endParaRPr lang="en-US" dirty="0"/>
          </a:p>
          <a:p>
            <a:r>
              <a:rPr lang="en-US" dirty="0"/>
              <a:t>Even if the benefits outweigh the actual cost.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ED531-E96D-402A-EFD1-279F1F7631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57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F5373-EDDC-A303-0713-E07278F76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01AAC5-D35D-FD8F-7631-3DE95138DB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FC0232-2347-4423-6A05-87AC427465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a middle ground is to experiment, </a:t>
            </a:r>
          </a:p>
          <a:p>
            <a:endParaRPr lang="en-US" dirty="0"/>
          </a:p>
          <a:p>
            <a:r>
              <a:rPr lang="en-US" dirty="0"/>
              <a:t>Use Svelte for a week to see how far you can go.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Sometimes it’s better to commit to a decision that you can easily change when you've got more information.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cost of the experiment can be a good investment.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813C6-2702-18B0-E647-163A2C6251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943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F80C2-7BBB-FBFF-2156-818D68FD0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CF8179-7445-8DB8-EC79-B8B3D620E1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1C5B32-D0BA-FE67-5D0E-F34470F96D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unknowns are a type of risk, and risks can be managed.</a:t>
            </a:r>
          </a:p>
          <a:p>
            <a:endParaRPr lang="en-US" dirty="0"/>
          </a:p>
          <a:p>
            <a:r>
              <a:rPr lang="en-US" dirty="0"/>
              <a:t>Avoiding the ambiguity effect means treating unknowns as manageable risks,</a:t>
            </a:r>
          </a:p>
          <a:p>
            <a:endParaRPr lang="en-US" dirty="0"/>
          </a:p>
          <a:p>
            <a:r>
              <a:rPr lang="en-US" dirty="0"/>
              <a:t>Rather than letting them unconsciously guide your decision-making process.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DRINK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96786-AD73-A9C4-9F30-72BE2B529A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691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3D991-37AF-2106-4DF8-C586A209F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BA4FED-E425-2B2B-AD5B-EA254D987C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77F5EB-2664-EEA9-8A0F-A6D4577BE5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Cost-benefit analysis is where you work out the cost of doing something, </a:t>
            </a:r>
          </a:p>
          <a:p>
            <a:endParaRPr lang="en-US" dirty="0"/>
          </a:p>
          <a:p>
            <a:r>
              <a:rPr lang="en-US" dirty="0"/>
              <a:t>the benefit that you'll get from doing it, </a:t>
            </a:r>
          </a:p>
          <a:p>
            <a:endParaRPr lang="en-US" dirty="0"/>
          </a:p>
          <a:p>
            <a:r>
              <a:rPr lang="en-US" dirty="0"/>
              <a:t>and do a comparison to make a more informed decision.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DA250-198D-53E1-73EF-D3FB7798C2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823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3D991-37AF-2106-4DF8-C586A209F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BA4FED-E425-2B2B-AD5B-EA254D987C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77F5EB-2664-EEA9-8A0F-A6D4577BE5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Often we make decisions based on "intuition” or “gut feel”.</a:t>
            </a:r>
          </a:p>
          <a:p>
            <a:endParaRPr lang="en-US" dirty="0"/>
          </a:p>
          <a:p>
            <a:r>
              <a:rPr lang="en-US" dirty="0"/>
              <a:t>This can be ok for some small decisions, </a:t>
            </a:r>
          </a:p>
          <a:p>
            <a:endParaRPr lang="en-US" dirty="0"/>
          </a:p>
          <a:p>
            <a:r>
              <a:rPr lang="en-US" dirty="0"/>
              <a:t>Or where you’ve solved similar problems before and can apply your experience,</a:t>
            </a:r>
          </a:p>
          <a:p>
            <a:endParaRPr lang="en-US" dirty="0"/>
          </a:p>
          <a:p>
            <a:r>
              <a:rPr lang="en-US" dirty="0"/>
              <a:t>but a lot of our decisions </a:t>
            </a:r>
            <a:r>
              <a:rPr lang="en-US" b="1" dirty="0"/>
              <a:t>do</a:t>
            </a:r>
            <a:r>
              <a:rPr lang="en-US" dirty="0"/>
              <a:t> matter and affect our day or week or project.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 can be a good idea to do a quick cost-benefit analysis to help with those decisions.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DRINK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DA250-198D-53E1-73EF-D3FB7798C2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17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5272A-F33A-5131-03B8-5D267DDA4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60233A-1272-42B8-07BC-3F17923EA3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7C1312-818C-EF5A-A4EE-483BC52B4A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finance, a cost-benefit analysis is </a:t>
            </a:r>
            <a:r>
              <a:rPr lang="en-US" b="1" dirty="0"/>
              <a:t>quantitative</a:t>
            </a:r>
          </a:p>
          <a:p>
            <a:endParaRPr lang="en-US" b="1" dirty="0"/>
          </a:p>
          <a:p>
            <a:r>
              <a:rPr lang="en-US" b="0" dirty="0"/>
              <a:t>You give each cost or benefit a numeric value, </a:t>
            </a:r>
          </a:p>
          <a:p>
            <a:endParaRPr lang="en-US" b="0" dirty="0"/>
          </a:p>
          <a:p>
            <a:r>
              <a:rPr lang="en-US" b="0" dirty="0"/>
              <a:t>usually in dollars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4ACF5-130C-2927-607B-E9405CCD6A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087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5272A-F33A-5131-03B8-5D267DDA4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60233A-1272-42B8-07BC-3F17923EA3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7C1312-818C-EF5A-A4EE-483BC52B4A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But, with the types of decisions we’re talking about, some things can’t be assigned a number</a:t>
            </a:r>
          </a:p>
          <a:p>
            <a:endParaRPr lang="en-US" dirty="0"/>
          </a:p>
          <a:p>
            <a:r>
              <a:rPr lang="en-US" dirty="0"/>
              <a:t>Like, a cost that is “this is boring", or "this isn't fun".</a:t>
            </a:r>
          </a:p>
          <a:p>
            <a:endParaRPr lang="en-US" dirty="0"/>
          </a:p>
          <a:p>
            <a:r>
              <a:rPr lang="en-US" dirty="0"/>
              <a:t>For me these are still </a:t>
            </a:r>
            <a:r>
              <a:rPr lang="en-US" b="1" dirty="0"/>
              <a:t>real</a:t>
            </a:r>
            <a:r>
              <a:rPr lang="en-US" dirty="0"/>
              <a:t> costs.</a:t>
            </a:r>
          </a:p>
          <a:p>
            <a:endParaRPr lang="en-US" dirty="0"/>
          </a:p>
          <a:p>
            <a:r>
              <a:rPr lang="en-US" dirty="0"/>
              <a:t>So don’t worry about quantifying everything.</a:t>
            </a:r>
          </a:p>
          <a:p>
            <a:endParaRPr lang="en-US" dirty="0"/>
          </a:p>
          <a:p>
            <a:r>
              <a:rPr lang="en-US" dirty="0"/>
              <a:t>But I find that doing a cost-benefit analysis can help with making decisions.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4ACF5-130C-2927-607B-E9405CCD6A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85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F2C22-E08D-28E7-8D6F-F6455C79E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7791AE-2489-086C-C6EE-7549F54790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D181A9-A3FC-6A43-A89C-B57F5C96A9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while ago I needed to make a recommendation to my client about how we could build a new feature</a:t>
            </a:r>
          </a:p>
          <a:p>
            <a:endParaRPr lang="en-US" dirty="0"/>
          </a:p>
          <a:p>
            <a:r>
              <a:rPr lang="en-US" dirty="0"/>
              <a:t>And give an estimate of how long implementing it would take.</a:t>
            </a: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wanted to add filtering to a complex dashboard,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And at this point I wasn’t familiar with the application.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5EE85-4327-EAA3-C5B6-35EC8E7D20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851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F2C22-E08D-28E7-8D6F-F6455C79E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7791AE-2489-086C-C6EE-7549F54790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D181A9-A3FC-6A43-A89C-B57F5C96A9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first thought was that I should dive into the UI and work my way up to the raw data.</a:t>
            </a:r>
          </a:p>
          <a:p>
            <a:endParaRPr lang="en-US" dirty="0"/>
          </a:p>
          <a:p>
            <a:r>
              <a:rPr lang="en-US" dirty="0"/>
              <a:t>Mapping out the data flows so I could understand it end to end.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felt like the right decision, because then I could figure out precisely how to build the feature.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I </a:t>
            </a:r>
            <a:r>
              <a:rPr lang="en-US" dirty="0" err="1"/>
              <a:t>realised</a:t>
            </a:r>
            <a:r>
              <a:rPr lang="en-US" dirty="0"/>
              <a:t> this would take a long time, </a:t>
            </a:r>
          </a:p>
          <a:p>
            <a:endParaRPr lang="en-US" dirty="0"/>
          </a:p>
          <a:p>
            <a:r>
              <a:rPr lang="en-US" dirty="0"/>
              <a:t>And it’d be really boring and tedious.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 I needed to decide how to proceed – how I would spend the rest of the day.</a:t>
            </a:r>
          </a:p>
          <a:p>
            <a:endParaRPr lang="en-US" dirty="0"/>
          </a:p>
          <a:p>
            <a:r>
              <a:rPr lang="en-US" dirty="0"/>
              <a:t>I did a mental cost-benefit analysis.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5EE85-4327-EAA3-C5B6-35EC8E7D20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44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DA57B-362B-D6D3-628F-DEE8305B2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F61B10-E659-8F36-7691-8C262C7E59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88DBB2-E2C3-3A39-FEF1-FBB0CD980C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also worked very long hours,</a:t>
            </a:r>
          </a:p>
          <a:p>
            <a:endParaRPr lang="en-US" dirty="0"/>
          </a:p>
          <a:p>
            <a:r>
              <a:rPr lang="en-US" dirty="0"/>
              <a:t>I’d pull overnighters, </a:t>
            </a:r>
          </a:p>
          <a:p>
            <a:endParaRPr lang="en-US" dirty="0"/>
          </a:p>
          <a:p>
            <a:r>
              <a:rPr lang="en-US" dirty="0"/>
              <a:t>Work weekends.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 regularly took work home with me, </a:t>
            </a:r>
          </a:p>
          <a:p>
            <a:endParaRPr lang="en-US" dirty="0"/>
          </a:p>
          <a:p>
            <a:r>
              <a:rPr lang="en-US" dirty="0"/>
              <a:t>And I spent most of my “free” time learning and trying to “level up”.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Learning in your own time as a developer can be important,</a:t>
            </a:r>
          </a:p>
          <a:p>
            <a:endParaRPr lang="en-US" dirty="0"/>
          </a:p>
          <a:p>
            <a:r>
              <a:rPr lang="en-US" dirty="0"/>
              <a:t>But we should do this responsibly.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Even though I was learning to make good decisions for my job,</a:t>
            </a:r>
          </a:p>
          <a:p>
            <a:endParaRPr lang="en-US" dirty="0"/>
          </a:p>
          <a:p>
            <a:r>
              <a:rPr lang="en-US" dirty="0"/>
              <a:t>I wasn’t applying what I had learned to my own life.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DRINK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F139C-76E8-EF14-D4E0-E7002DDA69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094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35568-E456-25F1-C6DA-9311375FC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DA14B3-79A7-94BF-6360-C5763A77DF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94500B-D6EC-5254-B82B-D7CA3F78CD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full, deep exploration,</a:t>
            </a:r>
          </a:p>
          <a:p>
            <a:endParaRPr lang="en-US" dirty="0"/>
          </a:p>
          <a:p>
            <a:r>
              <a:rPr lang="en-US" dirty="0"/>
              <a:t>Versus a more limited, higher level overview.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Both options had legitimate costs and benefits.</a:t>
            </a:r>
          </a:p>
          <a:p>
            <a:endParaRPr lang="en-US" dirty="0"/>
          </a:p>
          <a:p>
            <a:r>
              <a:rPr lang="en-US" dirty="0"/>
              <a:t>And it still wasn’t clear what was the best choice.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8DAF0-C8E1-46BC-B922-3257E887DD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298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780CB-9C03-4709-71B0-56E1225D4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271AB2-99E9-07A0-332D-CE15FCCD65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0783C7-0EF5-6A46-FB17-77EE0035F7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realized that to choose, I needed to understand</a:t>
            </a:r>
          </a:p>
          <a:p>
            <a:endParaRPr lang="en-US" dirty="0"/>
          </a:p>
          <a:p>
            <a:r>
              <a:rPr lang="en-US" dirty="0"/>
              <a:t>What’s important to me at this moment?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I don't do that full analysis, </a:t>
            </a:r>
          </a:p>
          <a:p>
            <a:endParaRPr lang="en-US" dirty="0"/>
          </a:p>
          <a:p>
            <a:r>
              <a:rPr lang="en-US" dirty="0"/>
              <a:t>I might make a mistake, </a:t>
            </a:r>
          </a:p>
          <a:p>
            <a:endParaRPr lang="en-US" dirty="0"/>
          </a:p>
          <a:p>
            <a:r>
              <a:rPr lang="en-US" dirty="0"/>
              <a:t>or I might miss something.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Was that ok? Was it an acceptable risk?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0BC0B-A03F-2294-C15F-0BE6D50554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15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E580B-F859-EFC0-C106-2B0F5607C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FC9E11-0320-1556-F369-5DC0ABBEEE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725D4B-4EC7-4A4A-9A96-124E80B40E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case, I decided it was.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My client just wanted to know if the feature was possible, </a:t>
            </a:r>
          </a:p>
          <a:p>
            <a:endParaRPr lang="en-US" dirty="0"/>
          </a:p>
          <a:p>
            <a:r>
              <a:rPr lang="en-US" dirty="0"/>
              <a:t>Understand roughly how it could be implemented, </a:t>
            </a:r>
          </a:p>
          <a:p>
            <a:endParaRPr lang="en-US" dirty="0"/>
          </a:p>
          <a:p>
            <a:r>
              <a:rPr lang="en-US" dirty="0"/>
              <a:t>and get an informed estimate from the team.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Deciding to do the limited, high-level analysis </a:t>
            </a:r>
          </a:p>
          <a:p>
            <a:endParaRPr lang="en-US" dirty="0"/>
          </a:p>
          <a:p>
            <a:r>
              <a:rPr lang="en-US" dirty="0"/>
              <a:t>meant I could provide a recommendation in a few hours, </a:t>
            </a:r>
          </a:p>
          <a:p>
            <a:endParaRPr lang="en-US" dirty="0"/>
          </a:p>
          <a:p>
            <a:r>
              <a:rPr lang="en-US" dirty="0"/>
              <a:t>rather than say 3 days for a full analysis.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9B15E-0CA5-BF11-32F1-2D2FF59BB2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126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D7BD4-9299-1025-4022-69361546F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33A8E5-214E-D976-6869-5A37752CDC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724596-C7D1-B2ED-7343-195079099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job wasn’t to understand the application in detail.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 knew what the outcome should be.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 just needed to know what data was coming in, </a:t>
            </a:r>
          </a:p>
          <a:p>
            <a:endParaRPr lang="en-US" dirty="0"/>
          </a:p>
          <a:p>
            <a:r>
              <a:rPr lang="en-US" dirty="0"/>
              <a:t>what data we needed for the filtering, </a:t>
            </a:r>
          </a:p>
          <a:p>
            <a:endParaRPr lang="en-US" dirty="0"/>
          </a:p>
          <a:p>
            <a:r>
              <a:rPr lang="en-US" dirty="0"/>
              <a:t>and roughly where in the code the filtering needed to happen.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44CAE-1AD3-CC08-7825-60241E0F78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583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D7BD4-9299-1025-4022-69361546F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33A8E5-214E-D976-6869-5A37752CDC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724596-C7D1-B2ED-7343-195079099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 was all I needed to do my job.</a:t>
            </a:r>
          </a:p>
          <a:p>
            <a:endParaRPr lang="en-US" dirty="0"/>
          </a:p>
          <a:p>
            <a:r>
              <a:rPr lang="en-US" dirty="0"/>
              <a:t>Anything outside of that was irrelevant.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the end my client was happy, </a:t>
            </a:r>
          </a:p>
          <a:p>
            <a:endParaRPr lang="en-US" dirty="0"/>
          </a:p>
          <a:p>
            <a:r>
              <a:rPr lang="en-US" dirty="0"/>
              <a:t>and got back a few days budget that could be used to actually </a:t>
            </a:r>
            <a:r>
              <a:rPr lang="en-US" b="1" dirty="0"/>
              <a:t>implement</a:t>
            </a:r>
            <a:r>
              <a:rPr lang="en-US" dirty="0"/>
              <a:t> the feature.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44CAE-1AD3-CC08-7825-60241E0F78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551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3FECF-5F57-0785-227B-DB528C2B0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A75EC1-C0D1-A6F5-9A22-DFBF650466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E8AE7D-AA9F-4C43-8266-10CF521B03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using a simple cost-benefit analysis helps us</a:t>
            </a:r>
          </a:p>
          <a:p>
            <a:endParaRPr lang="en-US" dirty="0"/>
          </a:p>
          <a:p>
            <a:r>
              <a:rPr lang="en-US" dirty="0"/>
              <a:t>make better, more rational,</a:t>
            </a:r>
          </a:p>
          <a:p>
            <a:endParaRPr lang="en-US" dirty="0"/>
          </a:p>
          <a:p>
            <a:r>
              <a:rPr lang="en-US" dirty="0"/>
              <a:t>more </a:t>
            </a:r>
            <a:r>
              <a:rPr lang="en-US" b="1" dirty="0"/>
              <a:t>informed</a:t>
            </a:r>
            <a:r>
              <a:rPr lang="en-US" dirty="0"/>
              <a:t> decisions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DRINK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F045D-917A-73D1-EC94-C4D712AA07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631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233C1-18BA-7BD4-2C11-9A407897C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49B502-20A8-D7E3-EE8B-A702AAD3C2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6CCEED-B91A-19DD-5963-40BC0B044F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make good decisions, we need good information.</a:t>
            </a:r>
          </a:p>
          <a:p>
            <a:endParaRPr lang="en-US" dirty="0"/>
          </a:p>
          <a:p>
            <a:r>
              <a:rPr lang="en-US" dirty="0"/>
              <a:t>To get that information, we need to be able to ask good questions.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6E4E5-8FD8-1D4B-827B-D5B5EF2136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048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73466-A520-D16C-5F45-F20040069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DDA9DF-E48E-836A-71D2-BC5BFF425F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36B377-26EF-FF5A-10F2-89884A3E7E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zero is understanding who to ask what.</a:t>
            </a:r>
          </a:p>
          <a:p>
            <a:endParaRPr lang="en-US" dirty="0"/>
          </a:p>
          <a:p>
            <a:r>
              <a:rPr lang="en-US" dirty="0"/>
              <a:t>Spend some time up-front figuring out who these people are.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Whenever I join a project,</a:t>
            </a:r>
          </a:p>
          <a:p>
            <a:endParaRPr lang="en-US" dirty="0"/>
          </a:p>
          <a:p>
            <a:r>
              <a:rPr lang="en-US" dirty="0"/>
              <a:t>one of the first things I do is note down the people that I should be talking to about what.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you can get access to end users, talk to them too when it’s appropriate.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023C1-4184-1412-F962-9EE22DF6E8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581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614D0-D1FB-747E-1FCA-8A30E0EB6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8B7136-D6E0-EC7D-2AB1-F555D0DB7A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1C0B06-F4B4-3816-4BDD-42F634B324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Even when you're working with the best BAs, UX designers, and product owners, </a:t>
            </a:r>
          </a:p>
          <a:p>
            <a:endParaRPr lang="en-US" dirty="0"/>
          </a:p>
          <a:p>
            <a:r>
              <a:rPr lang="en-US" dirty="0"/>
              <a:t>It’s common to get work where you don’t have all the information you need.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You’re going to need to make decisions,</a:t>
            </a:r>
          </a:p>
          <a:p>
            <a:endParaRPr lang="en-US" dirty="0"/>
          </a:p>
          <a:p>
            <a:r>
              <a:rPr lang="en-US" dirty="0"/>
              <a:t>And to do that responsibly, you need to ask questions.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Make sure you're asking the </a:t>
            </a:r>
            <a:r>
              <a:rPr lang="en-US" b="0" dirty="0"/>
              <a:t>right</a:t>
            </a:r>
            <a:r>
              <a:rPr lang="en-US" dirty="0"/>
              <a:t> questions and getting meaningful answers.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CCE61-1DB5-DF3C-DCEB-7AD1CA01BF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682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60FE8-A9B9-1621-2FE6-B5A248D06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47F1B-F8C9-98C0-30E4-DC8C402773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85AA56-D261-088A-C05F-858C358D5F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Understand the context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hospital is probably going to have very different needs to a supermarket.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data entry form for a </a:t>
            </a:r>
            <a:r>
              <a:rPr lang="en-US" b="1" dirty="0"/>
              <a:t>supermarket</a:t>
            </a:r>
          </a:p>
          <a:p>
            <a:endParaRPr lang="en-US" dirty="0"/>
          </a:p>
          <a:p>
            <a:r>
              <a:rPr lang="en-US" dirty="0"/>
              <a:t>Probably needs to be </a:t>
            </a:r>
            <a:r>
              <a:rPr lang="en-US" dirty="0" err="1"/>
              <a:t>optimised</a:t>
            </a:r>
            <a:r>
              <a:rPr lang="en-US" dirty="0"/>
              <a:t> for speed.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a data entry form for a </a:t>
            </a:r>
            <a:r>
              <a:rPr lang="en-US" b="1" dirty="0"/>
              <a:t>hospital</a:t>
            </a:r>
          </a:p>
          <a:p>
            <a:endParaRPr lang="en-US" dirty="0"/>
          </a:p>
          <a:p>
            <a:r>
              <a:rPr lang="en-US" dirty="0"/>
              <a:t>may need to </a:t>
            </a:r>
            <a:r>
              <a:rPr lang="en-US" b="1" dirty="0"/>
              <a:t>slow down </a:t>
            </a:r>
            <a:r>
              <a:rPr lang="en-US" dirty="0"/>
              <a:t>users with checks to limit errors.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5EAE6-8124-3786-5897-C9EB8F6374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22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think that understanding </a:t>
            </a:r>
            <a:r>
              <a:rPr lang="en-US" b="1" dirty="0"/>
              <a:t>how</a:t>
            </a:r>
            <a:r>
              <a:rPr lang="en-US" dirty="0"/>
              <a:t> we make decisions is essential to </a:t>
            </a:r>
            <a:r>
              <a:rPr lang="en-US" b="1" dirty="0"/>
              <a:t>improving</a:t>
            </a:r>
            <a:r>
              <a:rPr lang="en-US" dirty="0"/>
              <a:t> those decisions.</a:t>
            </a:r>
          </a:p>
          <a:p>
            <a:endParaRPr lang="en-US" dirty="0"/>
          </a:p>
          <a:p>
            <a:r>
              <a:rPr lang="en-US" dirty="0"/>
              <a:t>This can make us better developers,</a:t>
            </a:r>
          </a:p>
          <a:p>
            <a:endParaRPr lang="en-US" dirty="0"/>
          </a:p>
          <a:p>
            <a:r>
              <a:rPr lang="en-US" dirty="0"/>
              <a:t>And work more sustainably.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482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69825-52BF-60F7-8862-58593884D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442019-661B-E8A5-59E2-7329EA5255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ED88B0-8749-837D-D2CF-50634BF1F0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Understanding context helps you decide which questions to ask.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Guide the conversation, but try not to ask leading questions.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 open </a:t>
            </a:r>
            <a:r>
              <a:rPr lang="en-US"/>
              <a:t>ended questions </a:t>
            </a:r>
            <a:r>
              <a:rPr lang="en-US" dirty="0"/>
              <a:t>and let people </a:t>
            </a:r>
            <a:r>
              <a:rPr lang="en-US" b="1" dirty="0"/>
              <a:t>explain</a:t>
            </a:r>
            <a:r>
              <a:rPr lang="en-US" dirty="0"/>
              <a:t> rather than </a:t>
            </a:r>
            <a:r>
              <a:rPr lang="en-US" b="1" dirty="0"/>
              <a:t>tell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F41ED-DC7F-8CC2-2D76-0284EB8B2D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102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69825-52BF-60F7-8862-58593884D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442019-661B-E8A5-59E2-7329EA5255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ED88B0-8749-837D-D2CF-50634BF1F0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Asking "Does this date field need the time?" </a:t>
            </a:r>
          </a:p>
          <a:p>
            <a:endParaRPr lang="en-US" dirty="0"/>
          </a:p>
          <a:p>
            <a:r>
              <a:rPr lang="en-US" dirty="0"/>
              <a:t>is very specific and is probably going to get a very concise answer.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"Can you explain what this field is going to be used for?”</a:t>
            </a:r>
          </a:p>
          <a:p>
            <a:endParaRPr lang="en-US" dirty="0"/>
          </a:p>
          <a:p>
            <a:r>
              <a:rPr lang="en-US" dirty="0"/>
              <a:t>Is much more open-ended and the answer might be more relevant and deeper.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Asking the first question might miss some detail that could be important,</a:t>
            </a:r>
          </a:p>
          <a:p>
            <a:endParaRPr lang="en-US" dirty="0"/>
          </a:p>
          <a:p>
            <a:r>
              <a:rPr lang="en-US" dirty="0"/>
              <a:t>You might make poorer decisions and need to rework or revisit them.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F41ED-DC7F-8CC2-2D76-0284EB8B2D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1591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E2038-3386-D29C-B370-CD0FDEE0F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60335C-1820-C02E-C3D3-D50EDA1601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579A00-292E-7E97-29DA-C88A36A9DD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sure you're clarifying and asking follow-up questions, </a:t>
            </a:r>
          </a:p>
          <a:p>
            <a:endParaRPr lang="en-US" dirty="0"/>
          </a:p>
          <a:p>
            <a:r>
              <a:rPr lang="en-US" dirty="0"/>
              <a:t>when you're not sure, </a:t>
            </a:r>
          </a:p>
          <a:p>
            <a:endParaRPr lang="en-US" dirty="0"/>
          </a:p>
          <a:p>
            <a:r>
              <a:rPr lang="en-US" dirty="0"/>
              <a:t>and when you think that </a:t>
            </a:r>
            <a:r>
              <a:rPr lang="en-US" b="0" dirty="0"/>
              <a:t>your client or subject matter expert isn’t</a:t>
            </a:r>
            <a:r>
              <a:rPr lang="en-US" dirty="0"/>
              <a:t> sure.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DRINK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DDA77-7C09-0B02-3166-6DBBD15805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20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9B41B-22DE-3804-A28C-F0A613AFF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87AFA5-E740-F8EC-9678-347AA77221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252C54-4A87-8F66-7344-5A55E4DFB5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careful of the information bias.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the tendency to try to get more information than we actually need to make a decision.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Keep in mind the problem you’re actually solving.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F0E3FB-EC3F-CB8E-941A-E45279364C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0571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4032A-896C-8635-8B02-9A23DC7D9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C90FC0-CC44-2B9F-8D23-E988670CE1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53793B-6D03-24BB-6C94-A9E72CF8A2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And, reflect on what you've learned, </a:t>
            </a:r>
          </a:p>
          <a:p>
            <a:endParaRPr lang="en-US" dirty="0"/>
          </a:p>
          <a:p>
            <a:r>
              <a:rPr lang="en-US" dirty="0"/>
              <a:t>what you've got gaps on, </a:t>
            </a:r>
          </a:p>
          <a:p>
            <a:endParaRPr lang="en-US" dirty="0"/>
          </a:p>
          <a:p>
            <a:r>
              <a:rPr lang="en-US" dirty="0"/>
              <a:t>any assumptions you've made.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Iterate if you need to.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Most people prefer being asked more questions</a:t>
            </a:r>
          </a:p>
          <a:p>
            <a:endParaRPr lang="en-US" dirty="0"/>
          </a:p>
          <a:p>
            <a:r>
              <a:rPr lang="en-US" dirty="0"/>
              <a:t>than finding out later that you’ve made poor decisions, </a:t>
            </a:r>
          </a:p>
          <a:p>
            <a:endParaRPr lang="en-US" dirty="0"/>
          </a:p>
          <a:p>
            <a:r>
              <a:rPr lang="en-US" dirty="0"/>
              <a:t>based on a gap in understanding.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7FE41-4B19-3739-CEDE-6A8A98873F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4430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4032A-896C-8635-8B02-9A23DC7D9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C90FC0-CC44-2B9F-8D23-E988670CE1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53793B-6D03-24BB-6C94-A9E72CF8A2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Asking good questions is a skill that’s learned over time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it’s essential to understanding problems and making good, informed decisions.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DRINK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7FE41-4B19-3739-CEDE-6A8A98873F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0856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E6933-1D42-908D-B1F6-54107C01F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A97E64-8D0B-DF40-339D-A3F97C186D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0B2222-4101-51D3-2433-C1F7B69AEC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Last Responsible Moment principle is one of my </a:t>
            </a:r>
            <a:r>
              <a:rPr lang="en-US" dirty="0" err="1"/>
              <a:t>favourite</a:t>
            </a:r>
            <a:r>
              <a:rPr lang="en-US" dirty="0"/>
              <a:t> tools.</a:t>
            </a:r>
          </a:p>
          <a:p>
            <a:endParaRPr lang="en-US" dirty="0"/>
          </a:p>
          <a:p>
            <a:r>
              <a:rPr lang="en-US" dirty="0"/>
              <a:t>I use it every day, for both big and small decisions.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E5533-D775-017C-8977-461DB634A8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0491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E9DF5-4C5F-F241-270C-826707771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2DABEB-784D-D053-E987-9F390B146F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3334E4-1BB6-00A9-C426-76276796C5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 we're operating on limited data. </a:t>
            </a:r>
          </a:p>
          <a:p>
            <a:endParaRPr lang="en-US" dirty="0"/>
          </a:p>
          <a:p>
            <a:r>
              <a:rPr lang="en-US" dirty="0"/>
              <a:t>So remember that we’ve got those cognitive biases.</a:t>
            </a:r>
          </a:p>
          <a:p>
            <a:endParaRPr lang="en-US" dirty="0"/>
          </a:p>
          <a:p>
            <a:r>
              <a:rPr lang="en-US" dirty="0"/>
              <a:t>But even then, you won’t always make the best decision the first time around.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So, try to design your day in a way that doesn't stop you from changing course.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Rather than going down a path just because it seems familiar, </a:t>
            </a:r>
          </a:p>
          <a:p>
            <a:endParaRPr lang="en-US" dirty="0"/>
          </a:p>
          <a:p>
            <a:r>
              <a:rPr lang="en-US" dirty="0"/>
              <a:t>invest some time in seeing if there’s a better path first.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D51AA-8DCE-DCAB-BF40-255C86A6CA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9708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61CD1-6C1E-E14A-30D7-A87B86F46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3F3F0D-FDCF-9E98-0061-A746DDD1F6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C3D162-6EFA-7F20-234E-54D43E306B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Time-boxing an investigation or doing a technical spike </a:t>
            </a:r>
          </a:p>
          <a:p>
            <a:endParaRPr lang="en-US" dirty="0"/>
          </a:p>
          <a:p>
            <a:r>
              <a:rPr lang="en-US" dirty="0"/>
              <a:t>can be a great way to explore a decision without fully committing to it, </a:t>
            </a:r>
          </a:p>
          <a:p>
            <a:endParaRPr lang="en-US" dirty="0"/>
          </a:p>
          <a:p>
            <a:r>
              <a:rPr lang="en-US" dirty="0"/>
              <a:t>and lets you pivot to something else later if you find out that it's the wrong decision.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Doing an experiment can be a good investment in your time</a:t>
            </a:r>
          </a:p>
          <a:p>
            <a:endParaRPr lang="en-US" dirty="0"/>
          </a:p>
          <a:p>
            <a:r>
              <a:rPr lang="en-US" dirty="0"/>
              <a:t>if it lets you make a more informed decision </a:t>
            </a:r>
          </a:p>
          <a:p>
            <a:endParaRPr lang="en-US" dirty="0"/>
          </a:p>
          <a:p>
            <a:r>
              <a:rPr lang="en-US" dirty="0"/>
              <a:t>about something critical to your larger goals.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DRINK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705AD-5DCE-BE5A-7AA4-9D6FA0D247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854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95CD7-A415-AF92-A6A0-F273349FE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DB4999-FA79-C61E-0456-2CB187838F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4121AA-243E-DCB4-3E45-7F37C9B0E2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you're building a system and need to decide which database vendor to use. </a:t>
            </a:r>
          </a:p>
          <a:p>
            <a:endParaRPr lang="en-US" dirty="0"/>
          </a:p>
          <a:p>
            <a:r>
              <a:rPr lang="en-US" dirty="0"/>
              <a:t>It’d seem totally reasonable to say that this decision should be made early, </a:t>
            </a:r>
          </a:p>
          <a:p>
            <a:endParaRPr lang="en-US" dirty="0"/>
          </a:p>
          <a:p>
            <a:r>
              <a:rPr lang="en-US" dirty="0"/>
              <a:t>because you’re probably going to need a database to start building the system.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DRINK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1E828-B19B-CC2E-7D9C-01BFAA66A4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81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CEDA8-4D1B-FB6F-717F-A5396F58A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2F1699-5B93-EB3F-A72B-67B464D023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48D5BF-31BA-7C00-63B0-C8B40BBB66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themes I want to cover.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I'm a strong believer in the Last Responsible Moment principle.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8A1071-97DC-AF68-F1E4-528763825A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9610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F55AC-7459-3BEB-2F36-CDC00ADBB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73CF17-1AEA-11F3-0461-C171810C4B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3BE2DA-330F-0108-80D1-C75D7F1BCE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But, software development isn’t civil engineering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 all decisions need to be fixed early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if, instead of </a:t>
            </a:r>
            <a:r>
              <a:rPr lang="en-US" b="1" dirty="0"/>
              <a:t>committing</a:t>
            </a:r>
            <a:r>
              <a:rPr lang="en-US" dirty="0"/>
              <a:t> to a specific vendor early in the project, </a:t>
            </a:r>
          </a:p>
          <a:p>
            <a:endParaRPr lang="en-US" dirty="0"/>
          </a:p>
          <a:p>
            <a:r>
              <a:rPr lang="en-US" dirty="0"/>
              <a:t>you made an early but </a:t>
            </a:r>
            <a:r>
              <a:rPr lang="en-US" b="1" dirty="0"/>
              <a:t>flexible</a:t>
            </a:r>
            <a:r>
              <a:rPr lang="en-US" dirty="0"/>
              <a:t> decision.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EF069-837F-BA13-6881-6BF98A66BC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0664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F55AC-7459-3BEB-2F36-CDC00ADBB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73CF17-1AEA-11F3-0461-C171810C4B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3BE2DA-330F-0108-80D1-C75D7F1BCE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you can start development on the system as soon as possible.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But, you work in a way that has a low switching cost if you later decide to </a:t>
            </a:r>
            <a:r>
              <a:rPr lang="en-US" b="1" dirty="0"/>
              <a:t>change</a:t>
            </a:r>
            <a:r>
              <a:rPr lang="en-US" dirty="0"/>
              <a:t> the database vendor. </a:t>
            </a:r>
          </a:p>
          <a:p>
            <a:endParaRPr lang="en-US" dirty="0"/>
          </a:p>
          <a:p>
            <a:r>
              <a:rPr lang="en-US" dirty="0"/>
              <a:t>Like, avoiding vendor-specific features, </a:t>
            </a:r>
          </a:p>
          <a:p>
            <a:endParaRPr lang="en-US" dirty="0"/>
          </a:p>
          <a:p>
            <a:r>
              <a:rPr lang="en-US" dirty="0"/>
              <a:t>or using an abstraction like an ORM.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EF069-837F-BA13-6881-6BF98A66BC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0535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F55AC-7459-3BEB-2F36-CDC00ADBB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73CF17-1AEA-11F3-0461-C171810C4B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3BE2DA-330F-0108-80D1-C75D7F1BCE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 by making good software design decisions</a:t>
            </a:r>
          </a:p>
          <a:p>
            <a:endParaRPr lang="en-US" dirty="0"/>
          </a:p>
          <a:p>
            <a:r>
              <a:rPr lang="en-US" dirty="0"/>
              <a:t>like separating the data layer from the business rules and UI.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Then, if later you need to change database vendors,</a:t>
            </a:r>
          </a:p>
          <a:p>
            <a:endParaRPr lang="en-US" dirty="0"/>
          </a:p>
          <a:p>
            <a:r>
              <a:rPr lang="en-US" dirty="0"/>
              <a:t>You don’t have that huge switching cost.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You’ve turned a large and difficult to change decision, </a:t>
            </a:r>
          </a:p>
          <a:p>
            <a:endParaRPr lang="en-US" dirty="0"/>
          </a:p>
          <a:p>
            <a:r>
              <a:rPr lang="en-US" dirty="0"/>
              <a:t>into two different decisions.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One made early, which allows you to continue with your work, </a:t>
            </a:r>
          </a:p>
          <a:p>
            <a:endParaRPr lang="en-US" dirty="0"/>
          </a:p>
          <a:p>
            <a:r>
              <a:rPr lang="en-US" dirty="0"/>
              <a:t>and one made later, when you’ve got more information and experience.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EF069-837F-BA13-6881-6BF98A66BC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0674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E9DF5-4C5F-F241-270C-826707771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2DABEB-784D-D053-E987-9F390B146F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3334E4-1BB6-00A9-C426-76276796C5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all of our decisions are going to be right,</a:t>
            </a:r>
          </a:p>
          <a:p>
            <a:endParaRPr lang="en-US" dirty="0"/>
          </a:p>
          <a:p>
            <a:r>
              <a:rPr lang="en-US" dirty="0"/>
              <a:t>but if you make flexible decisions early,</a:t>
            </a:r>
          </a:p>
          <a:p>
            <a:endParaRPr lang="en-US" dirty="0"/>
          </a:p>
          <a:p>
            <a:r>
              <a:rPr lang="en-US" dirty="0"/>
              <a:t>Gather feedback, </a:t>
            </a:r>
          </a:p>
          <a:p>
            <a:endParaRPr lang="en-US" dirty="0"/>
          </a:p>
          <a:p>
            <a:r>
              <a:rPr lang="en-US" dirty="0"/>
              <a:t>and make better, more informed decisions later</a:t>
            </a:r>
          </a:p>
          <a:p>
            <a:endParaRPr lang="en-US" dirty="0"/>
          </a:p>
          <a:p>
            <a:r>
              <a:rPr lang="en-US" dirty="0"/>
              <a:t>you lower the risk of committing to a bad decision</a:t>
            </a:r>
          </a:p>
          <a:p>
            <a:endParaRPr lang="en-US" dirty="0"/>
          </a:p>
          <a:p>
            <a:r>
              <a:rPr lang="en-US" dirty="0"/>
              <a:t>And either losing time reversing that decision, or by committing to a sunk cost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DRINK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D51AA-8DCE-DCAB-BF40-255C86A6CA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0701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4C3F3-991E-3CBD-7DCE-6638B76E3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FC79F2-2DE2-6F76-D6CD-719046A3E8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908D8C-9D39-DBCE-E8F7-805136A6AD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There’s general rules and principles that we need to know as software development professionals.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6D4EF-E536-C57F-C73C-6B126ABB55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1258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AD1D7-5E67-A3E8-9E23-4DE789C00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910BF8-35DD-813D-4EEC-0522D07A6E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55878F-7F61-813E-58DE-883156C678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interviewing someone for a job I usually ask what they know about the SOLID principles.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DRINK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break these principles all the time though. </a:t>
            </a:r>
          </a:p>
          <a:p>
            <a:endParaRPr lang="en-US" dirty="0"/>
          </a:p>
          <a:p>
            <a:r>
              <a:rPr lang="en-US" dirty="0"/>
              <a:t>Whenever we build a monolithic "</a:t>
            </a:r>
            <a:r>
              <a:rPr lang="en-US" dirty="0" err="1"/>
              <a:t>CustomerService</a:t>
            </a:r>
            <a:r>
              <a:rPr lang="en-US" dirty="0"/>
              <a:t>" class, </a:t>
            </a:r>
          </a:p>
          <a:p>
            <a:endParaRPr lang="en-US" dirty="0"/>
          </a:p>
          <a:p>
            <a:r>
              <a:rPr lang="en-US" dirty="0"/>
              <a:t>We break </a:t>
            </a:r>
            <a:r>
              <a:rPr lang="en-US" b="1" dirty="0"/>
              <a:t>every single</a:t>
            </a:r>
            <a:r>
              <a:rPr lang="en-US" dirty="0"/>
              <a:t> </a:t>
            </a:r>
            <a:r>
              <a:rPr lang="en-US" b="1" dirty="0"/>
              <a:t>SOLID principle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don’t necessarily do this because we're lazy, or bad programmers.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We’re making a trade-off.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we need to acknowledge that maybe we’re trading velocity for technical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240E4-AB84-AC02-D824-3B1B4372F3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0042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AD1D7-5E67-A3E8-9E23-4DE789C00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910BF8-35DD-813D-4EEC-0522D07A6E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55878F-7F61-813E-58DE-883156C678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Getting stuff done sometimes involves cutting corners and making decisions that break the rules.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if we don't first </a:t>
            </a:r>
            <a:r>
              <a:rPr lang="en-US" b="1" dirty="0"/>
              <a:t>understand</a:t>
            </a:r>
            <a:r>
              <a:rPr lang="en-US" dirty="0"/>
              <a:t> the rules and </a:t>
            </a:r>
            <a:r>
              <a:rPr lang="en-US" b="1" dirty="0"/>
              <a:t>why</a:t>
            </a:r>
            <a:r>
              <a:rPr lang="en-US" dirty="0"/>
              <a:t> we're breaking them,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can end up making poor decisions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making it harder to do good, fun work in the future.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240E4-AB84-AC02-D824-3B1B4372F3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8211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0411C-DF5F-F08D-8285-641D52CCD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80531D-0142-CAC5-7395-EBBD219B9B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E3ADAB-67EB-BC8F-62CB-CDF52F511D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Recently I used what boiled down to a global variable to implement a health check.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45843-E771-4417-42B3-CF13FB5226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1650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83D2E-5BCF-CB75-1382-B3D644429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862544-2B0B-2F45-94E9-6A1AA0E9D5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A0EE64-65BC-CEE2-8565-56F73C0A69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global variables have famously been "considered harmful" since 1973.</a:t>
            </a:r>
          </a:p>
          <a:p>
            <a:endParaRPr lang="en-US" dirty="0"/>
          </a:p>
          <a:p>
            <a:r>
              <a:rPr lang="en-US" dirty="0"/>
              <a:t>I've known this my entire career.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my “considered harmful” code actually let me avoid breaking several SOLID principles.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Knowing the basic rules and principles, </a:t>
            </a:r>
          </a:p>
          <a:p>
            <a:endParaRPr lang="en-US" dirty="0"/>
          </a:p>
          <a:p>
            <a:r>
              <a:rPr lang="en-US" dirty="0"/>
              <a:t>and doing a cost-benefit analysis, </a:t>
            </a:r>
          </a:p>
          <a:p>
            <a:endParaRPr lang="en-US" dirty="0"/>
          </a:p>
          <a:p>
            <a:r>
              <a:rPr lang="en-US" dirty="0"/>
              <a:t>Let me find a middle ground, a trade-off, that was ”good enough”.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kind of “harm reduction”.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4C54F-DDF4-E1CA-EC65-AF2FD5AA5E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3198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B02AB-D1D8-85BF-0DE9-F6019BE1B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B7DA1F-6185-6095-2564-0E7D33463D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569483-F640-BECB-6964-E2F3DE0267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Embrace the rule of three.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Write something similar two times, and on the third time refactor it.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It's surprising how often the second or third time is unique enough</a:t>
            </a:r>
          </a:p>
          <a:p>
            <a:endParaRPr lang="en-US" dirty="0"/>
          </a:p>
          <a:p>
            <a:r>
              <a:rPr lang="en-US" dirty="0"/>
              <a:t>that you never actually end up de-duplicating and refactoring.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remember, you can use this principle outside of software development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99F1D-37D1-43E0-7618-2FC7553C52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56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FB9F5-2058-F3E9-C3FA-B89991E13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A23F9E-66F3-5581-A0F3-08B4FCCC47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5A4BA9-BC04-9898-D225-65C3125C02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Investments, and cost-benefit analysis,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Logical fallacies - inherent biases that humans have evolved,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that can lead to bad decision making processes in modern life.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BEF768-9F25-A9C7-7E5F-8531B4F741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6153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0FAC4-1A70-A9C4-FFE5-8CB9FDDF0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56A69F-E7DD-B791-0097-33BF4B23D9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F8FBA9-F775-91AD-6B17-4FA5DD39B7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many </a:t>
            </a:r>
            <a:r>
              <a:rPr lang="en-US" dirty="0" err="1"/>
              <a:t>yeats</a:t>
            </a:r>
            <a:r>
              <a:rPr lang="en-US" dirty="0"/>
              <a:t> ago my financial planner boss, taught me this:</a:t>
            </a:r>
          </a:p>
          <a:p>
            <a:endParaRPr lang="en-US" dirty="0"/>
          </a:p>
          <a:p>
            <a:r>
              <a:rPr lang="en-US" dirty="0"/>
              <a:t>"If you finesse, you end in a mess".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stuck with me, and I use it constantly.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want to write beautiful, elegant, and highly finessed code,</a:t>
            </a:r>
          </a:p>
          <a:p>
            <a:endParaRPr lang="en-US" dirty="0"/>
          </a:p>
          <a:p>
            <a:r>
              <a:rPr lang="en-US" dirty="0"/>
              <a:t>that works perfectly for the cases that we optimize it for, </a:t>
            </a:r>
          </a:p>
          <a:p>
            <a:endParaRPr lang="en-US" dirty="0"/>
          </a:p>
          <a:p>
            <a:r>
              <a:rPr lang="en-US" dirty="0"/>
              <a:t>but as soon as we try to apply it to a new case that doesn’t quite fit,</a:t>
            </a:r>
          </a:p>
          <a:p>
            <a:endParaRPr lang="en-US" dirty="0"/>
          </a:p>
          <a:p>
            <a:r>
              <a:rPr lang="en-US" dirty="0"/>
              <a:t>that elegance falls away.</a:t>
            </a:r>
          </a:p>
          <a:p>
            <a:endParaRPr lang="en-US" dirty="0"/>
          </a:p>
          <a:p>
            <a:r>
              <a:rPr lang="en-US" dirty="0"/>
              <a:t>We rarely have the luxury of rewriting everything whenever we touch it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Often, going with a simple solution up-front is a better long-term decision.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And, remember that David wasn’t talking about software development.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DCC26-43AA-74AB-7435-430BB49DBD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2713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B02AB-D1D8-85BF-0DE9-F6019BE1B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B7DA1F-6185-6095-2564-0E7D33463D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569483-F640-BECB-6964-E2F3DE0267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know the rules, the best practices, industry standards,</a:t>
            </a:r>
          </a:p>
          <a:p>
            <a:endParaRPr lang="en-US" dirty="0"/>
          </a:p>
          <a:p>
            <a:r>
              <a:rPr lang="en-US" dirty="0"/>
              <a:t>And know when to break them.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Embrace the Rule of Three,</a:t>
            </a:r>
          </a:p>
          <a:p>
            <a:endParaRPr lang="en-US" dirty="0"/>
          </a:p>
          <a:p>
            <a:r>
              <a:rPr lang="en-US" dirty="0"/>
              <a:t>And avoid early optimization and finessing.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DRINK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99F1D-37D1-43E0-7618-2FC7553C52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3226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D0147-4841-664E-CC43-D9CCC8C6D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737783-62C9-544A-4D76-C2BC3B9936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DA4352-510E-8451-A796-CDDDB00E9D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It's practically impossible just to be </a:t>
            </a:r>
            <a:r>
              <a:rPr lang="en-US" b="1" dirty="0"/>
              <a:t>aware</a:t>
            </a:r>
            <a:r>
              <a:rPr lang="en-US" dirty="0"/>
              <a:t> of every new development in our industry.</a:t>
            </a:r>
          </a:p>
          <a:p>
            <a:endParaRPr lang="en-US" dirty="0"/>
          </a:p>
          <a:p>
            <a:r>
              <a:rPr lang="en-US" dirty="0"/>
              <a:t>Since we can’t know everything, we just can’t make every decision 100% effectively.</a:t>
            </a:r>
          </a:p>
          <a:p>
            <a:endParaRPr lang="en-US" dirty="0"/>
          </a:p>
          <a:p>
            <a:r>
              <a:rPr lang="en-US" dirty="0"/>
              <a:t>We’re not going to make the right decisions all the time.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trick is that we </a:t>
            </a:r>
            <a:r>
              <a:rPr lang="en-US" b="1" dirty="0"/>
              <a:t>don’t need to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endParaRPr lang="en-US" b="0" dirty="0"/>
          </a:p>
          <a:p>
            <a:r>
              <a:rPr lang="en-US" b="0" dirty="0"/>
              <a:t>So, invest your time carefully.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46702-D4A6-299D-CC3D-263CA41791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9996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F3C5C-C332-DECD-7708-9BBC7DF50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0099B4-C940-656B-37E6-9688512D3B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E62227-5DB6-7D6E-6F17-F505C54168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 about functional programming because it's interesting. </a:t>
            </a:r>
          </a:p>
          <a:p>
            <a:endParaRPr lang="en-US" dirty="0"/>
          </a:p>
          <a:p>
            <a:r>
              <a:rPr lang="en-US" dirty="0"/>
              <a:t>Not because you're feeling FOMO and like you're a lesser person for using a `</a:t>
            </a:r>
            <a:r>
              <a:rPr lang="en-US" b="1" dirty="0"/>
              <a:t>for</a:t>
            </a:r>
            <a:r>
              <a:rPr lang="en-US" dirty="0"/>
              <a:t>` loop.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Learn on the job when you can.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you've got it, use paid professional development time as much as possible.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00FD8-81FE-52EB-6FD7-AD44EC7DA3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0400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F3C5C-C332-DECD-7708-9BBC7DF50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0099B4-C940-656B-37E6-9688512D3B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E62227-5DB6-7D6E-6F17-F505C54168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 for employers that provide paid professional development,</a:t>
            </a:r>
          </a:p>
          <a:p>
            <a:endParaRPr lang="en-US" dirty="0"/>
          </a:p>
          <a:p>
            <a:r>
              <a:rPr lang="en-US" dirty="0"/>
              <a:t>Because they value their employees and are investing in them.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you take opportunities for professional development seriously, </a:t>
            </a:r>
          </a:p>
          <a:p>
            <a:endParaRPr lang="en-US" dirty="0"/>
          </a:p>
          <a:p>
            <a:r>
              <a:rPr lang="en-US" dirty="0"/>
              <a:t>you're investing in yourself and in your career, </a:t>
            </a:r>
          </a:p>
          <a:p>
            <a:endParaRPr lang="en-US" dirty="0"/>
          </a:p>
          <a:p>
            <a:r>
              <a:rPr lang="en-US" dirty="0"/>
              <a:t>in a way that lets you continue to live your life.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FLIP &amp; DRINK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00FD8-81FE-52EB-6FD7-AD44EC7DA3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8328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00548-EBFC-B755-E5BC-DDE3A8962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6A83F6-A08B-73F8-1CC4-83631F9B50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38F362-8B05-5A42-880E-C47E1B4CD2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Deciding to learn something is an investment, so treat it like any other investment.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Cost vs benefit, learn about opportunity cost.</a:t>
            </a:r>
          </a:p>
          <a:p>
            <a:endParaRPr lang="en-US" dirty="0"/>
          </a:p>
          <a:p>
            <a:r>
              <a:rPr lang="en-US" dirty="0"/>
              <a:t>And apply the last responsible moment principle to your learning practice.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remember the sunk cost fallacy. </a:t>
            </a:r>
          </a:p>
          <a:p>
            <a:endParaRPr lang="en-US" dirty="0"/>
          </a:p>
          <a:p>
            <a:r>
              <a:rPr lang="en-US" dirty="0"/>
              <a:t>Quitting a bad choice is a good thing.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F587E-01CC-7DDE-AF50-97BA3CA9E3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7019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5719D-02DB-723F-F8C8-E2A61A308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BB42C6-AA85-7C4A-3688-BEE77EDA9F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6880C5-9A9B-97BB-6CE5-330AC9DFE5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</a:t>
            </a:r>
          </a:p>
          <a:p>
            <a:endParaRPr lang="en-US" dirty="0"/>
          </a:p>
          <a:p>
            <a:r>
              <a:rPr lang="en-US" dirty="0"/>
              <a:t>Learn for your work, and for your own enjoyment, </a:t>
            </a:r>
          </a:p>
          <a:p>
            <a:endParaRPr lang="en-US" dirty="0"/>
          </a:p>
          <a:p>
            <a:r>
              <a:rPr lang="en-US" dirty="0"/>
              <a:t>not because of your fears or anxieties.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your employer offers professional development time, </a:t>
            </a:r>
          </a:p>
          <a:p>
            <a:endParaRPr lang="en-US" dirty="0"/>
          </a:p>
          <a:p>
            <a:r>
              <a:rPr lang="en-US" dirty="0"/>
              <a:t>take advantage of it,</a:t>
            </a:r>
          </a:p>
          <a:p>
            <a:endParaRPr lang="en-US" dirty="0"/>
          </a:p>
          <a:p>
            <a:r>
              <a:rPr lang="en-US" dirty="0"/>
              <a:t>take that time seriously.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And, apply your best decision making skills to how you approach learning.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DRINK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750B3-13F7-F84C-D657-18CB7738AE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1119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303D3-7FB9-CBB2-C37C-D35296974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47E53A-AEA5-1839-1420-D05722C13F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06D075-ECA8-2B60-91CA-4FEE86CBE1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it sounds like I’m telling you to be lazy and selfish.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Well, there's a lot of hustle in this job. </a:t>
            </a:r>
          </a:p>
          <a:p>
            <a:endParaRPr lang="en-US" dirty="0"/>
          </a:p>
          <a:p>
            <a:r>
              <a:rPr lang="en-US" dirty="0"/>
              <a:t>We learn in our own time, </a:t>
            </a:r>
          </a:p>
          <a:p>
            <a:endParaRPr lang="en-US" dirty="0"/>
          </a:p>
          <a:p>
            <a:r>
              <a:rPr lang="en-US" dirty="0"/>
              <a:t>we often work long hours.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 maybe some selfishness is appropriate.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C9F0B-53FB-77EE-1B8B-34EDE9501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711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9C15A-A7EA-F618-341D-A9D034308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600D60-2CBB-5566-0A9D-65E103213A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09BA71-AEB9-7CDD-7FC7-D5C433B260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Multitasking:</a:t>
            </a:r>
          </a:p>
          <a:p>
            <a:endParaRPr lang="en-US" b="1" dirty="0"/>
          </a:p>
          <a:p>
            <a:pPr marL="171450" indent="-171450">
              <a:buFontTx/>
              <a:buChar char="-"/>
            </a:pPr>
            <a:r>
              <a:rPr lang="en-US" b="0" dirty="0"/>
              <a:t>Context switching cost</a:t>
            </a:r>
          </a:p>
          <a:p>
            <a:pPr marL="171450" indent="-171450">
              <a:buFontTx/>
              <a:buChar char="-"/>
            </a:pPr>
            <a:endParaRPr lang="en-US" b="0" dirty="0"/>
          </a:p>
          <a:p>
            <a:pPr marL="171450" indent="-171450">
              <a:buFontTx/>
              <a:buChar char="-"/>
            </a:pPr>
            <a:r>
              <a:rPr lang="en-US" b="0" dirty="0"/>
              <a:t>More mistakes</a:t>
            </a:r>
          </a:p>
          <a:p>
            <a:pPr marL="171450" indent="-171450">
              <a:buFontTx/>
              <a:buChar char="-"/>
            </a:pPr>
            <a:endParaRPr lang="en-US" b="0" dirty="0"/>
          </a:p>
          <a:p>
            <a:pPr marL="171450" indent="-171450">
              <a:buFontTx/>
              <a:buChar char="-"/>
            </a:pPr>
            <a:r>
              <a:rPr lang="en-US" b="0" dirty="0"/>
              <a:t>More stress</a:t>
            </a:r>
          </a:p>
          <a:p>
            <a:pPr marL="171450" indent="-171450">
              <a:buFontTx/>
              <a:buChar char="-"/>
            </a:pPr>
            <a:endParaRPr lang="en-US" b="0" dirty="0"/>
          </a:p>
          <a:p>
            <a:pPr marL="0" indent="0">
              <a:buFontTx/>
              <a:buNone/>
            </a:pPr>
            <a:r>
              <a:rPr lang="en-US" b="0" dirty="0"/>
              <a:t>Being in a “boring” meeting and multitasking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43F4B-ABAD-B5EE-6B7E-F0A3A89BA8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9849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9C15A-A7EA-F618-341D-A9D034308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600D60-2CBB-5566-0A9D-65E103213A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09BA71-AEB9-7CDD-7FC7-D5C433B260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Burn-out is a big problem in this profession. </a:t>
            </a:r>
          </a:p>
          <a:p>
            <a:endParaRPr lang="en-US" dirty="0"/>
          </a:p>
          <a:p>
            <a:r>
              <a:rPr lang="en-US" dirty="0"/>
              <a:t>I've burned out numerous times, </a:t>
            </a:r>
          </a:p>
          <a:p>
            <a:endParaRPr lang="en-US" dirty="0"/>
          </a:p>
          <a:p>
            <a:r>
              <a:rPr lang="en-US" dirty="0"/>
              <a:t>usually with serious personal consequences. </a:t>
            </a:r>
          </a:p>
          <a:p>
            <a:endParaRPr lang="en-US" dirty="0"/>
          </a:p>
          <a:p>
            <a:r>
              <a:rPr lang="en-US" dirty="0"/>
              <a:t>I've needed to take extended leave,</a:t>
            </a:r>
          </a:p>
          <a:p>
            <a:endParaRPr lang="en-US" dirty="0"/>
          </a:p>
          <a:p>
            <a:r>
              <a:rPr lang="en-US" dirty="0"/>
              <a:t>seek medical help,</a:t>
            </a:r>
          </a:p>
          <a:p>
            <a:endParaRPr lang="en-US" dirty="0"/>
          </a:p>
          <a:p>
            <a:r>
              <a:rPr lang="en-US" dirty="0"/>
              <a:t>and I’ve even had to leave a couple of jobs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43F4B-ABAD-B5EE-6B7E-F0A3A89BA8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76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D4B64-867A-B640-F093-8C739B385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D43755-A919-9D1B-6E0B-B5F3EBB375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2CEFB7-7954-0D7A-16B4-6011E4EE4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I’ll also talk about reducing your cognitive load, </a:t>
            </a:r>
          </a:p>
          <a:p>
            <a:endParaRPr lang="en-US" dirty="0"/>
          </a:p>
          <a:p>
            <a:r>
              <a:rPr lang="en-US" dirty="0"/>
              <a:t>hustle versus sustainability, </a:t>
            </a:r>
          </a:p>
          <a:p>
            <a:endParaRPr lang="en-US" dirty="0"/>
          </a:p>
          <a:p>
            <a:r>
              <a:rPr lang="en-US" dirty="0"/>
              <a:t>and how to make better decisions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DRINK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13D4A-2AB6-B82D-8169-3B05D01AFD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2702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9C15A-A7EA-F618-341D-A9D034308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600D60-2CBB-5566-0A9D-65E103213A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09BA71-AEB9-7CDD-7FC7-D5C433B260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job itself was only responsible for maybe 20% of that burn out. </a:t>
            </a:r>
          </a:p>
          <a:p>
            <a:endParaRPr lang="en-US" dirty="0"/>
          </a:p>
          <a:p>
            <a:r>
              <a:rPr lang="en-US" dirty="0"/>
              <a:t>I put too much pressure on myself, </a:t>
            </a:r>
          </a:p>
          <a:p>
            <a:endParaRPr lang="en-US" dirty="0"/>
          </a:p>
          <a:p>
            <a:r>
              <a:rPr lang="en-US" dirty="0"/>
              <a:t>and my relationships, my mental health, </a:t>
            </a:r>
          </a:p>
          <a:p>
            <a:endParaRPr lang="en-US" dirty="0"/>
          </a:p>
          <a:p>
            <a:r>
              <a:rPr lang="en-US" dirty="0"/>
              <a:t>and my psychological safety suffered as a result.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43F4B-ABAD-B5EE-6B7E-F0A3A89BA8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9954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9C15A-A7EA-F618-341D-A9D034308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600D60-2CBB-5566-0A9D-65E103213A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09BA71-AEB9-7CDD-7FC7-D5C433B260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still struggle, every day.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you're coming to a conference like this, </a:t>
            </a:r>
          </a:p>
          <a:p>
            <a:endParaRPr lang="en-US" dirty="0"/>
          </a:p>
          <a:p>
            <a:r>
              <a:rPr lang="en-US" dirty="0"/>
              <a:t>you’re investing in your career </a:t>
            </a:r>
          </a:p>
          <a:p>
            <a:endParaRPr lang="en-US" dirty="0"/>
          </a:p>
          <a:p>
            <a:r>
              <a:rPr lang="en-US" dirty="0"/>
              <a:t>and probably intending to be in this profession for a long time.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 while you're learning to make good decisions for your project or your client, </a:t>
            </a:r>
          </a:p>
          <a:p>
            <a:endParaRPr lang="en-US" dirty="0"/>
          </a:p>
          <a:p>
            <a:r>
              <a:rPr lang="en-US" dirty="0"/>
              <a:t>try to make sure they're also good personal decisions.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DRINK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43F4B-ABAD-B5EE-6B7E-F0A3A89BA8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3135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9C15A-A7EA-F618-341D-A9D034308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600D60-2CBB-5566-0A9D-65E103213A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09BA71-AEB9-7CDD-7FC7-D5C433B260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Almost done!</a:t>
            </a:r>
          </a:p>
          <a:p>
            <a:endParaRPr lang="en-US" b="0" dirty="0"/>
          </a:p>
          <a:p>
            <a:endParaRPr lang="en-US" b="0" dirty="0"/>
          </a:p>
          <a:p>
            <a:r>
              <a:rPr lang="en-US" b="0" dirty="0"/>
              <a:t>Our time here is finite, so we should spend it, invest it, carefully.</a:t>
            </a:r>
          </a:p>
          <a:p>
            <a:endParaRPr lang="en-US" b="0" dirty="0"/>
          </a:p>
          <a:p>
            <a:endParaRPr lang="en-US" b="0" dirty="0"/>
          </a:p>
          <a:p>
            <a:r>
              <a:rPr lang="en-US" b="0" dirty="0"/>
              <a:t>Cognitive biases affect our decision making processes,  </a:t>
            </a:r>
          </a:p>
          <a:p>
            <a:endParaRPr lang="en-US" b="0" dirty="0"/>
          </a:p>
          <a:p>
            <a:r>
              <a:rPr lang="en-US" b="0" dirty="0"/>
              <a:t>So it’s important to understand them and their effects.</a:t>
            </a:r>
          </a:p>
          <a:p>
            <a:endParaRPr lang="en-US" b="0" dirty="0"/>
          </a:p>
          <a:p>
            <a:endParaRPr lang="en-US" b="0" dirty="0"/>
          </a:p>
          <a:p>
            <a:r>
              <a:rPr lang="en-US" b="0" dirty="0"/>
              <a:t>Applying the Last Responsible Moment principle </a:t>
            </a:r>
          </a:p>
          <a:p>
            <a:endParaRPr lang="en-US" b="0" dirty="0"/>
          </a:p>
          <a:p>
            <a:r>
              <a:rPr lang="en-US" b="0" dirty="0"/>
              <a:t>and using cost-benefit analysis </a:t>
            </a:r>
          </a:p>
          <a:p>
            <a:endParaRPr lang="en-US" b="0" dirty="0"/>
          </a:p>
          <a:p>
            <a:r>
              <a:rPr lang="en-US" b="0" dirty="0"/>
              <a:t>can help with making effective decisions.</a:t>
            </a:r>
          </a:p>
          <a:p>
            <a:endParaRPr lang="en-US" b="0" dirty="0"/>
          </a:p>
          <a:p>
            <a:endParaRPr lang="en-US" b="0" dirty="0"/>
          </a:p>
          <a:p>
            <a:r>
              <a:rPr lang="en-US" b="0" dirty="0"/>
              <a:t>We can only make good decisions if we have good information, </a:t>
            </a:r>
          </a:p>
          <a:p>
            <a:endParaRPr lang="en-US" b="0" dirty="0"/>
          </a:p>
          <a:p>
            <a:r>
              <a:rPr lang="en-US" b="0" dirty="0"/>
              <a:t>and by asking the right questions at the right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43F4B-ABAD-B5EE-6B7E-F0A3A89BA8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3047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9C15A-A7EA-F618-341D-A9D034308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600D60-2CBB-5566-0A9D-65E103213A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09BA71-AEB9-7CDD-7FC7-D5C433B260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Know the rules and principles that influence our industry, </a:t>
            </a:r>
          </a:p>
          <a:p>
            <a:endParaRPr lang="en-US" b="0" dirty="0"/>
          </a:p>
          <a:p>
            <a:r>
              <a:rPr lang="en-US" b="0" dirty="0"/>
              <a:t>so that you know how to apply them and when to break them and why.</a:t>
            </a:r>
          </a:p>
          <a:p>
            <a:endParaRPr lang="en-US" b="0" dirty="0"/>
          </a:p>
          <a:p>
            <a:endParaRPr lang="en-US" b="0" dirty="0"/>
          </a:p>
          <a:p>
            <a:r>
              <a:rPr lang="en-US" b="0" dirty="0"/>
              <a:t>Professional development time is highly valuable.</a:t>
            </a:r>
          </a:p>
          <a:p>
            <a:endParaRPr lang="en-US" b="0" dirty="0"/>
          </a:p>
          <a:p>
            <a:r>
              <a:rPr lang="en-US" b="0" dirty="0"/>
              <a:t>Take advantage of it and make good decisions around your PD.</a:t>
            </a:r>
          </a:p>
          <a:p>
            <a:endParaRPr lang="en-US" b="0" dirty="0"/>
          </a:p>
          <a:p>
            <a:endParaRPr lang="en-US" b="0" dirty="0"/>
          </a:p>
          <a:p>
            <a:r>
              <a:rPr lang="en-US" b="0" dirty="0"/>
              <a:t>And, long term, your time in this industry is made up of lots of small decisions. </a:t>
            </a:r>
          </a:p>
          <a:p>
            <a:endParaRPr lang="en-US" b="0" dirty="0"/>
          </a:p>
          <a:p>
            <a:r>
              <a:rPr lang="en-US" b="0" dirty="0"/>
              <a:t>So, make sure you’re making good decisions for yourself.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43F4B-ABAD-B5EE-6B7E-F0A3A89BA8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9636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F9A81-8CEF-695E-D1A4-5089DB475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449C60-CFC9-0BC0-463B-15712C73DC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DF6C3E-F3A8-0839-8EAF-65C641C9EF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DRINK!!!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6EEA3-ADCB-334A-406A-15A4332304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66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73653-86E9-454D-B775-DC9C42D57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0F14F3-4601-5E7C-2720-BFE1FDC5A1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0517BA-ED0D-8B9C-1735-D0412DB00E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want to mention the Last Responsible Moment principle.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 use it a lot, for both big and small decisions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3EFE2-8B09-577E-2EE5-A4D3A57DC5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0B976-4189-604F-9767-4CB94E838B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4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2BED07-6713-92AA-40AF-AE58F4F8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406" y="4512376"/>
            <a:ext cx="8639776" cy="90019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EF77-BF49-E4C1-0FC7-56335477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D5853-25AA-1C3D-EAD2-49667479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F0DAD-5850-CAAE-CD25-4D6DDDFF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851B1-0B20-9549-0D70-886AA9D04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8406" y="1720884"/>
            <a:ext cx="8639775" cy="2734693"/>
          </a:xfrm>
          <a:noFill/>
        </p:spPr>
        <p:txBody>
          <a:bodyPr anchor="b">
            <a:normAutofit/>
          </a:bodyPr>
          <a:lstStyle>
            <a:lvl1pPr algn="l">
              <a:defRPr sz="3200" spc="53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267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C3AB-851A-0D2F-B3AE-5B161CFF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338" y="1255172"/>
            <a:ext cx="9297346" cy="1050707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9FD6B-3621-3904-7878-A2825C692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24338" y="2419468"/>
            <a:ext cx="9297346" cy="32543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08AE9-D8ED-ED5D-D7B0-A4381177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F98B-AC81-D122-3D05-9C4E2FE4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FB543-B138-6627-3714-12105D17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4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DE16D-F1A0-DDB5-A98C-A9055C93D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26961" y="1414196"/>
            <a:ext cx="1817441" cy="410060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A548F-8DA7-C53C-1BFE-7C720CB20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46042" y="1414196"/>
            <a:ext cx="7780919" cy="410060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EA2C8-1C90-25D0-8B0A-30B73CFD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FF1A4-0404-DA2D-1EA4-828091C0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57155-0F4A-F7B7-C4A8-755572E9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96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8F26-B5E3-8A90-51FC-8520D1D7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A4D95-10F3-6212-8302-5610C43E3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81BE7-A53D-441E-0393-0E59412C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F10F0-B23F-BF4B-DB66-9BCF734D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5DDEC-13A7-D988-D082-03076F80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15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0CFA-45ED-71B0-EE3E-CCE6D5C1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474" y="2413788"/>
            <a:ext cx="8085116" cy="2737521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7BECA-A01D-7D7A-F2A6-891EC9D22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2474" y="1351721"/>
            <a:ext cx="8085118" cy="99391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16478-6FAF-D420-0B87-6EABB81E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4289B-CB0D-8AFC-7C02-F755C0DC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971E4-8A9E-2A30-D7FE-B3505124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0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F941-C3A7-545F-8046-C7A9AC80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817" y="1272209"/>
            <a:ext cx="9164725" cy="103367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D4277-CFAE-EEF6-3346-61F06D5A3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5817" y="2425148"/>
            <a:ext cx="4188635" cy="31606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43384-699D-84FC-C8B5-7BDE49BB4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1355" y="2425148"/>
            <a:ext cx="4188635" cy="31606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49386-AFC8-03DA-4563-07B0A011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ED60A-7704-31D9-7D4D-65C635ED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927DA-3B5E-13B8-0BA8-5DCFF001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6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B55A-280B-BDCB-F966-8578DDE7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442" y="600817"/>
            <a:ext cx="10079497" cy="1168706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6EA03-7008-14AB-547B-E66EA4EC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7442" y="1798488"/>
            <a:ext cx="4599587" cy="66849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29F56-D2C8-71FE-FA59-002819D51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442" y="2777279"/>
            <a:ext cx="4599587" cy="32769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524D2-CA8D-75F3-D089-C2F0E20D4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7352" y="1798488"/>
            <a:ext cx="4599588" cy="66849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9B0E3-5AE5-0516-27BF-9F246137F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7352" y="2777279"/>
            <a:ext cx="4599588" cy="32769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319A7-6048-4735-B2AC-6D6043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5F875-F23E-D0D2-9115-CD494FDA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4F88F-F488-D9D5-CF99-AA1750AA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094593-EFC2-EEEF-74CD-BD00F4132A94}"/>
              </a:ext>
            </a:extLst>
          </p:cNvPr>
          <p:cNvCxnSpPr>
            <a:cxnSpLocks/>
          </p:cNvCxnSpPr>
          <p:nvPr/>
        </p:nvCxnSpPr>
        <p:spPr>
          <a:xfrm>
            <a:off x="6571185" y="2593591"/>
            <a:ext cx="4525755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851F6D-436C-FA47-8CD1-2C10E735764A}"/>
              </a:ext>
            </a:extLst>
          </p:cNvPr>
          <p:cNvCxnSpPr>
            <a:cxnSpLocks/>
          </p:cNvCxnSpPr>
          <p:nvPr/>
        </p:nvCxnSpPr>
        <p:spPr>
          <a:xfrm>
            <a:off x="1107503" y="2593591"/>
            <a:ext cx="4509526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970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1B86-9261-4E82-EF65-30F78154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A5E84-E43B-20AE-E80D-47CB0B07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F5797-14F1-9FEB-247C-0E325AF7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5D7AF-1489-8F93-4828-0AE784B8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CAF1C-8901-AE05-E52C-D5B95941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CD4F90-2973-4FE2-6C2C-5C2AC5C5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0414B-A7EC-0C14-EFD2-29C5582C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3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78C7-A764-C5E4-A6A4-DC5B1B35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121" y="1391478"/>
            <a:ext cx="3288432" cy="1951414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FE178-4B5D-413B-6583-AB81E8D04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235" y="920080"/>
            <a:ext cx="5312467" cy="502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92F6D-71AB-9630-9DBE-46041C50C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0121" y="3566727"/>
            <a:ext cx="3288432" cy="1766325"/>
          </a:xfrm>
        </p:spPr>
        <p:txBody>
          <a:bodyPr anchor="b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EAAD1-C919-6E2E-32D2-E199025F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8B5D8-E15B-BE38-2A89-BD0F02E1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ECC26-B78C-4CBD-6883-97E80D3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AAC029-BE5C-900C-E7D2-DE6E31789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4305523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3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4EAA-30F7-390A-C77C-2E5BD821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120" y="1391478"/>
            <a:ext cx="3322510" cy="2037522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513A1C34-81AC-D534-67B1-427212289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907143" y="931857"/>
            <a:ext cx="5351659" cy="49963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1012D-3524-26C6-64C1-8CE6E7A9A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0120" y="3742792"/>
            <a:ext cx="3322510" cy="1590261"/>
          </a:xfrm>
        </p:spPr>
        <p:txBody>
          <a:bodyPr anchor="b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FA6D7-1BE0-F14D-A2F7-4836180B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6B5AC-3F20-FDC1-D579-7C4C6B4E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74ACA-1D54-81FA-70B1-31AB3011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D8EE65-D4F9-418A-1628-F5DFD3DBA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4305523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90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92104-6F24-CD50-F55E-22A55084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442" y="1233199"/>
            <a:ext cx="8977511" cy="1073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059CB-D00E-398D-E4D9-59792FC40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0444" y="2419639"/>
            <a:ext cx="8977509" cy="3141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FBC38-D897-7CBE-AC89-A95A2222D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7726" y="6199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E7736193-EDE3-4BB5-AE5F-E6E5472AB8BE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28008-2A03-D518-4A75-30816EB0D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86625" y="6199188"/>
            <a:ext cx="3409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91D49-2BD8-1C36-B43A-CF2F91777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6577" y="6199188"/>
            <a:ext cx="619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E2A49E-0BD9-321C-F602-AFA2FCF9B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10326946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5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9" r:id="rId6"/>
    <p:sldLayoutId id="2147483754" r:id="rId7"/>
    <p:sldLayoutId id="2147483755" r:id="rId8"/>
    <p:sldLayoutId id="2147483756" r:id="rId9"/>
    <p:sldLayoutId id="2147483758" r:id="rId10"/>
    <p:sldLayoutId id="2147483757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5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7E26772-EAFC-10BB-4659-99BF2A8A15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wearing glasses and a hat&#10;&#10;Description automatically generated">
            <a:extLst>
              <a:ext uri="{FF2B5EF4-FFF2-40B4-BE49-F238E27FC236}">
                <a16:creationId xmlns:a16="http://schemas.microsoft.com/office/drawing/2014/main" id="{DDA1C5CC-91F2-34E6-7272-AC18DA0ED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139" y="0"/>
            <a:ext cx="5599861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4AEFA6A-E623-CF1A-3DDF-C38D3A7E2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5884" y="934542"/>
            <a:ext cx="10321575" cy="499093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45A860-1B02-3D67-79C6-6B1470F52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814" y="2743200"/>
            <a:ext cx="4662104" cy="1828800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Minimum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viable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programmer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6ED7C-3C47-9FEC-8D4D-69DE1E3451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569" y="4572001"/>
            <a:ext cx="5716594" cy="695864"/>
          </a:xfrm>
        </p:spPr>
        <p:txBody>
          <a:bodyPr anchor="t">
            <a:normAutofit fontScale="85000" lnSpcReduction="20000"/>
          </a:bodyPr>
          <a:lstStyle/>
          <a:p>
            <a:r>
              <a:rPr lang="en-US" dirty="0">
                <a:latin typeface="Trade Gothic Next" panose="020B0503040303020004" pitchFamily="34" charset="0"/>
              </a:rPr>
              <a:t>Rebecca Scott | me@rebeccascott.name | becdetat.com</a:t>
            </a:r>
          </a:p>
          <a:p>
            <a:r>
              <a:rPr lang="en-US" dirty="0">
                <a:latin typeface="Trade Gothic Next" panose="020B0503040303020004" pitchFamily="34" charset="0"/>
              </a:rPr>
              <a:t>Senior Consultant at SixPivot | </a:t>
            </a:r>
            <a:r>
              <a:rPr lang="en-US" dirty="0" err="1">
                <a:latin typeface="Trade Gothic Next" panose="020B0503040303020004" pitchFamily="34" charset="0"/>
              </a:rPr>
              <a:t>sixpivot.com.au</a:t>
            </a:r>
            <a:endParaRPr lang="en-US" dirty="0">
              <a:latin typeface="Trade Gothic Next" panose="020B0503040303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05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96129-E2A3-D023-DE01-9260FF9FB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1639DC-6FF5-6B73-C04B-AB6D4C3947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457E5-FD1A-6757-0707-13F7CD16ABA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0F995386-3526-8092-3C8A-925FA8F7A6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80E22C3E-7B1E-E3B2-AE35-779CA4194243}"/>
              </a:ext>
            </a:extLst>
          </p:cNvPr>
          <p:cNvSpPr txBox="1">
            <a:spLocks/>
          </p:cNvSpPr>
          <p:nvPr/>
        </p:nvSpPr>
        <p:spPr>
          <a:xfrm>
            <a:off x="1686327" y="2317615"/>
            <a:ext cx="8819346" cy="2222770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AU" sz="2400" b="0" i="0" dirty="0">
                <a:solidFill>
                  <a:srgbClr val="222222"/>
                </a:solidFill>
                <a:effectLst/>
                <a:latin typeface="Trade Gothic Next" panose="020B0503040303020004" pitchFamily="34" charset="0"/>
              </a:rPr>
              <a:t>Concurrent development makes it possible to delay commitment until the last responsible moment, that is, </a:t>
            </a:r>
            <a:r>
              <a:rPr lang="en-AU" sz="2400" b="1" i="0" dirty="0">
                <a:solidFill>
                  <a:srgbClr val="222222"/>
                </a:solidFill>
                <a:effectLst/>
                <a:latin typeface="Trade Gothic Next" panose="020B0503040303020004" pitchFamily="34" charset="0"/>
              </a:rPr>
              <a:t>the moment at which failing to make a decision eliminates an important alternative</a:t>
            </a:r>
            <a:r>
              <a:rPr lang="en-AU" sz="2400" b="0" i="0" dirty="0">
                <a:solidFill>
                  <a:srgbClr val="222222"/>
                </a:solidFill>
                <a:effectLst/>
                <a:latin typeface="Trade Gothic Next" panose="020B0503040303020004" pitchFamily="34" charset="0"/>
              </a:rPr>
              <a:t>.</a:t>
            </a:r>
          </a:p>
          <a:p>
            <a:pPr marL="0" indent="0" algn="l">
              <a:buNone/>
            </a:pPr>
            <a:r>
              <a:rPr lang="en-AU" b="0" i="1" dirty="0">
                <a:solidFill>
                  <a:srgbClr val="222222"/>
                </a:solidFill>
                <a:effectLst/>
                <a:latin typeface="Trade Gothic Next" panose="020B0503040303020004" pitchFamily="34" charset="0"/>
              </a:rPr>
              <a:t>- Lean Software Development: An Agile Toolkit</a:t>
            </a:r>
            <a:r>
              <a:rPr lang="en-AU" b="0" i="0" dirty="0">
                <a:solidFill>
                  <a:srgbClr val="222222"/>
                </a:solidFill>
                <a:effectLst/>
                <a:latin typeface="Trade Gothic Next" panose="020B0503040303020004" pitchFamily="34" charset="0"/>
              </a:rPr>
              <a:t>, by Mary and Tom </a:t>
            </a:r>
            <a:r>
              <a:rPr lang="en-AU" b="0" i="0" dirty="0" err="1">
                <a:solidFill>
                  <a:srgbClr val="222222"/>
                </a:solidFill>
                <a:effectLst/>
                <a:latin typeface="Trade Gothic Next" panose="020B0503040303020004" pitchFamily="34" charset="0"/>
              </a:rPr>
              <a:t>Poppendieck</a:t>
            </a:r>
            <a:r>
              <a:rPr lang="en-AU" dirty="0">
                <a:solidFill>
                  <a:srgbClr val="222222"/>
                </a:solidFill>
                <a:latin typeface="Trade Gothic Next" panose="020B0503040303020004" pitchFamily="34" charset="0"/>
              </a:rPr>
              <a:t> (emphasis mine)</a:t>
            </a:r>
            <a:endParaRPr lang="en-AU" b="0" i="0" dirty="0">
              <a:solidFill>
                <a:srgbClr val="222222"/>
              </a:solidFill>
              <a:effectLst/>
              <a:latin typeface="Trade Gothic Next" panose="020B05030403030200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13FD9A9-C7EF-D9BF-E62F-2D8E373967F4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Minimum Viable Programmer</a:t>
            </a:r>
          </a:p>
        </p:txBody>
      </p:sp>
    </p:spTree>
    <p:extLst>
      <p:ext uri="{BB962C8B-B14F-4D97-AF65-F5344CB8AC3E}">
        <p14:creationId xmlns:p14="http://schemas.microsoft.com/office/powerpoint/2010/main" val="4028193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96129-E2A3-D023-DE01-9260FF9FB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1639DC-6FF5-6B73-C04B-AB6D4C3947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457E5-FD1A-6757-0707-13F7CD16ABA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0F995386-3526-8092-3C8A-925FA8F7A6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80E22C3E-7B1E-E3B2-AE35-779CA4194243}"/>
              </a:ext>
            </a:extLst>
          </p:cNvPr>
          <p:cNvSpPr txBox="1">
            <a:spLocks/>
          </p:cNvSpPr>
          <p:nvPr/>
        </p:nvSpPr>
        <p:spPr>
          <a:xfrm>
            <a:off x="1686327" y="2317615"/>
            <a:ext cx="8819346" cy="2222770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AU" sz="2400" b="0" i="0" dirty="0">
                <a:solidFill>
                  <a:srgbClr val="222222"/>
                </a:solidFill>
                <a:effectLst/>
                <a:latin typeface="Trade Gothic Next" panose="020B0503040303020004" pitchFamily="34" charset="0"/>
              </a:rPr>
              <a:t>Concurrent development makes it possible to delay commitment until the last responsible moment, that is, </a:t>
            </a:r>
            <a:r>
              <a:rPr lang="en-AU" sz="2400" b="1" i="0" dirty="0">
                <a:solidFill>
                  <a:srgbClr val="222222"/>
                </a:solidFill>
                <a:effectLst/>
                <a:latin typeface="Trade Gothic Next" panose="020B0503040303020004" pitchFamily="34" charset="0"/>
              </a:rPr>
              <a:t>the moment at which failing to make a decision eliminates an important alternative</a:t>
            </a:r>
            <a:r>
              <a:rPr lang="en-AU" sz="2400" b="0" i="0" dirty="0">
                <a:solidFill>
                  <a:srgbClr val="222222"/>
                </a:solidFill>
                <a:effectLst/>
                <a:latin typeface="Trade Gothic Next" panose="020B0503040303020004" pitchFamily="34" charset="0"/>
              </a:rPr>
              <a:t>.</a:t>
            </a:r>
          </a:p>
          <a:p>
            <a:pPr marL="0" indent="0" algn="l">
              <a:buNone/>
            </a:pPr>
            <a:r>
              <a:rPr lang="en-AU" b="0" i="1" dirty="0">
                <a:solidFill>
                  <a:srgbClr val="222222"/>
                </a:solidFill>
                <a:effectLst/>
                <a:latin typeface="Trade Gothic Next" panose="020B0503040303020004" pitchFamily="34" charset="0"/>
              </a:rPr>
              <a:t>- Lean Software Development: An Agile Toolkit</a:t>
            </a:r>
            <a:r>
              <a:rPr lang="en-AU" b="0" i="0" dirty="0">
                <a:solidFill>
                  <a:srgbClr val="222222"/>
                </a:solidFill>
                <a:effectLst/>
                <a:latin typeface="Trade Gothic Next" panose="020B0503040303020004" pitchFamily="34" charset="0"/>
              </a:rPr>
              <a:t>, by Mary and Tom </a:t>
            </a:r>
            <a:r>
              <a:rPr lang="en-AU" b="0" i="0" dirty="0" err="1">
                <a:solidFill>
                  <a:srgbClr val="222222"/>
                </a:solidFill>
                <a:effectLst/>
                <a:latin typeface="Trade Gothic Next" panose="020B0503040303020004" pitchFamily="34" charset="0"/>
              </a:rPr>
              <a:t>Poppendieck</a:t>
            </a:r>
            <a:r>
              <a:rPr lang="en-AU" dirty="0">
                <a:solidFill>
                  <a:srgbClr val="222222"/>
                </a:solidFill>
                <a:latin typeface="Trade Gothic Next" panose="020B0503040303020004" pitchFamily="34" charset="0"/>
              </a:rPr>
              <a:t> (emphasis mine)</a:t>
            </a:r>
            <a:endParaRPr lang="en-AU" b="0" i="0" dirty="0">
              <a:solidFill>
                <a:srgbClr val="222222"/>
              </a:solidFill>
              <a:effectLst/>
              <a:latin typeface="Trade Gothic Next" panose="020B05030403030200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13FD9A9-C7EF-D9BF-E62F-2D8E373967F4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Minimum Viable Programmer</a:t>
            </a:r>
          </a:p>
        </p:txBody>
      </p:sp>
    </p:spTree>
    <p:extLst>
      <p:ext uri="{BB962C8B-B14F-4D97-AF65-F5344CB8AC3E}">
        <p14:creationId xmlns:p14="http://schemas.microsoft.com/office/powerpoint/2010/main" val="1474152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458D0-99C9-6B23-C9B7-7AB9AEC8C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3411ED-B830-8742-03B8-EEF674D314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D35E6-2E11-469E-FFE5-59EBC241A7F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D3BECD48-FDC8-D54E-03ED-77C3D1C7F3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6FF3C0C-1B57-5F85-E5CD-D8C3EFD1E3AD}"/>
              </a:ext>
            </a:extLst>
          </p:cNvPr>
          <p:cNvSpPr txBox="1">
            <a:spLocks/>
          </p:cNvSpPr>
          <p:nvPr/>
        </p:nvSpPr>
        <p:spPr>
          <a:xfrm>
            <a:off x="3534310" y="767255"/>
            <a:ext cx="5299118" cy="5191756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Sunk cost fallacy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Ambiguity effect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Cost-Benefit analysis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Asking good questions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Applying the LRM principle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Breaking the rules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Deferring learning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Hustle vs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81349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458D0-99C9-6B23-C9B7-7AB9AEC8C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3411ED-B830-8742-03B8-EEF674D314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D35E6-2E11-469E-FFE5-59EBC241A7F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D3BECD48-FDC8-D54E-03ED-77C3D1C7F3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6FF3C0C-1B57-5F85-E5CD-D8C3EFD1E3AD}"/>
              </a:ext>
            </a:extLst>
          </p:cNvPr>
          <p:cNvSpPr txBox="1">
            <a:spLocks/>
          </p:cNvSpPr>
          <p:nvPr/>
        </p:nvSpPr>
        <p:spPr>
          <a:xfrm>
            <a:off x="3534310" y="767255"/>
            <a:ext cx="5299118" cy="5191756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b="1" dirty="0">
                <a:latin typeface="Trade Gothic Next Heavy" panose="020B0503040303020004" pitchFamily="34" charset="0"/>
              </a:rPr>
              <a:t>Sunk cost fallacy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Ambiguity effect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Cost-Benefit analysis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Asking good questions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Applying the LRM principle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Breaking the rules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Deferring learning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Hustle vs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3963415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9AA9F-CBAA-27F5-1397-05544828D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0BC53E-D817-2A7D-541E-DA12B03A83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E8D663-CA05-5A18-8B4B-622E921BE15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7F367BBD-A963-6EF2-9318-8883E21245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3EB25B58-5C9A-C2C0-5852-ADB4C629C0C5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Sunk cost fallacy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6F6AB31-41AB-D94B-F70F-E9B1CBF9B09F}"/>
              </a:ext>
            </a:extLst>
          </p:cNvPr>
          <p:cNvSpPr txBox="1">
            <a:spLocks/>
          </p:cNvSpPr>
          <p:nvPr/>
        </p:nvSpPr>
        <p:spPr>
          <a:xfrm>
            <a:off x="1670014" y="3154588"/>
            <a:ext cx="8851971" cy="548824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AU" sz="2400" b="1" dirty="0">
                <a:solidFill>
                  <a:srgbClr val="222222"/>
                </a:solidFill>
                <a:effectLst/>
                <a:latin typeface="Trade Gothic Next" panose="020B0503040303020004" pitchFamily="34" charset="0"/>
              </a:rPr>
              <a:t>Sunk cost</a:t>
            </a:r>
            <a:r>
              <a:rPr lang="en-AU" sz="2400" b="0" i="0" dirty="0">
                <a:solidFill>
                  <a:srgbClr val="222222"/>
                </a:solidFill>
                <a:effectLst/>
                <a:latin typeface="Trade Gothic Next" panose="020B0503040303020004" pitchFamily="34" charset="0"/>
              </a:rPr>
              <a:t>: something that has been spent and can’t be recovered</a:t>
            </a:r>
            <a:endParaRPr lang="en-AU" sz="2400" dirty="0">
              <a:solidFill>
                <a:srgbClr val="222222"/>
              </a:solidFill>
              <a:latin typeface="Trade Gothic Next" panose="020B0503040303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64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E6A59-57D2-19BD-955A-0FC62D50B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92C9BA-31E2-F6F5-1923-6EC112075C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377987-EF29-FA57-3B43-30E5EB63D12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1C36DD4D-028A-08B0-1732-A2D45D70A9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94E53763-C852-9400-078B-82DD427F7CEF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Sunk cost fallacy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2E1B102-89D9-F0D7-A546-A636FFACC86E}"/>
              </a:ext>
            </a:extLst>
          </p:cNvPr>
          <p:cNvSpPr txBox="1">
            <a:spLocks/>
          </p:cNvSpPr>
          <p:nvPr/>
        </p:nvSpPr>
        <p:spPr>
          <a:xfrm>
            <a:off x="1686327" y="2151029"/>
            <a:ext cx="8819346" cy="2555942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AU" sz="2400" b="0" i="0" dirty="0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“I paid $10000 for these stocks, I can't sell them for $5000!”</a:t>
            </a:r>
          </a:p>
          <a:p>
            <a:pPr marL="0" indent="0" algn="l">
              <a:buNone/>
            </a:pPr>
            <a:endParaRPr lang="en-AU" sz="2400" dirty="0">
              <a:solidFill>
                <a:srgbClr val="222222"/>
              </a:solidFill>
              <a:latin typeface="Trade Gothic Next" panose="020B0503040303020004" pitchFamily="34" charset="0"/>
            </a:endParaRPr>
          </a:p>
          <a:p>
            <a:pPr marL="0" indent="0" algn="l">
              <a:buNone/>
            </a:pPr>
            <a:r>
              <a:rPr lang="en-AU" sz="2400" b="0" i="0" dirty="0">
                <a:solidFill>
                  <a:srgbClr val="222222"/>
                </a:solidFill>
                <a:effectLst/>
                <a:latin typeface="Trade Gothic Next" panose="020B0503040303020004" pitchFamily="34" charset="0"/>
              </a:rPr>
              <a:t> </a:t>
            </a:r>
            <a:r>
              <a:rPr lang="en-AU" sz="2400" b="0" i="1" dirty="0">
                <a:solidFill>
                  <a:srgbClr val="222222"/>
                </a:solidFill>
                <a:effectLst/>
                <a:latin typeface="Trade Gothic Next" panose="020B0503040303020004" pitchFamily="34" charset="0"/>
              </a:rPr>
              <a:t>(even though you could spend that $5000 </a:t>
            </a:r>
            <a:r>
              <a:rPr lang="en-AU" sz="2400" i="1" dirty="0">
                <a:solidFill>
                  <a:srgbClr val="222222"/>
                </a:solidFill>
                <a:latin typeface="Trade Gothic Next" panose="020B0503040303020004" pitchFamily="34" charset="0"/>
              </a:rPr>
              <a:t>on</a:t>
            </a:r>
            <a:r>
              <a:rPr lang="en-AU" sz="2400" b="0" i="1" dirty="0">
                <a:solidFill>
                  <a:srgbClr val="222222"/>
                </a:solidFill>
                <a:effectLst/>
                <a:latin typeface="Trade Gothic Next" panose="020B0503040303020004" pitchFamily="34" charset="0"/>
              </a:rPr>
              <a:t> an investment that has a better future return than your existing investment)</a:t>
            </a:r>
            <a:endParaRPr lang="en-AU" b="0" i="1" dirty="0">
              <a:solidFill>
                <a:srgbClr val="222222"/>
              </a:solidFill>
              <a:effectLst/>
              <a:latin typeface="Trade Gothic Next" panose="020B0503040303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839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FB245-B438-7C3C-6051-DC1AA5D82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6B8500-B6A4-AAA3-C781-30CFF541CC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D64E34-F3E2-7D66-DC49-CB0835F986E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7F23E8C2-6461-903F-0C63-F8E0F32957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ADAB84E-706C-794F-817C-A7B4433C6107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Sunk cost fallacy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F2331BF-6B31-D85A-A3F0-857214D1F175}"/>
              </a:ext>
            </a:extLst>
          </p:cNvPr>
          <p:cNvGrpSpPr/>
          <p:nvPr/>
        </p:nvGrpSpPr>
        <p:grpSpPr>
          <a:xfrm>
            <a:off x="1686326" y="1693379"/>
            <a:ext cx="8819347" cy="3471241"/>
            <a:chOff x="1686326" y="1292494"/>
            <a:chExt cx="8819347" cy="3471241"/>
          </a:xfrm>
        </p:grpSpPr>
        <p:sp>
          <p:nvSpPr>
            <p:cNvPr id="4" name="Subtitle 2">
              <a:extLst>
                <a:ext uri="{FF2B5EF4-FFF2-40B4-BE49-F238E27FC236}">
                  <a16:creationId xmlns:a16="http://schemas.microsoft.com/office/drawing/2014/main" id="{62FB17E1-F6A4-68A3-78FE-9D60FBB0765C}"/>
                </a:ext>
              </a:extLst>
            </p:cNvPr>
            <p:cNvSpPr txBox="1">
              <a:spLocks/>
            </p:cNvSpPr>
            <p:nvPr/>
          </p:nvSpPr>
          <p:spPr>
            <a:xfrm>
              <a:off x="1686327" y="2094264"/>
              <a:ext cx="8819346" cy="2669471"/>
            </a:xfrm>
            <a:prstGeom prst="rect">
              <a:avLst/>
            </a:prstGeom>
          </p:spPr>
          <p:txBody>
            <a:bodyPr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buNone/>
              </a:pPr>
              <a:r>
                <a:rPr lang="en-AU" sz="2400" b="0" i="0" dirty="0">
                  <a:solidFill>
                    <a:srgbClr val="2222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“A past team member wrote a key component in our system using Elixir.</a:t>
              </a:r>
            </a:p>
            <a:p>
              <a:pPr marL="0" indent="0" algn="l">
                <a:buNone/>
              </a:pPr>
              <a:r>
                <a:rPr lang="en-AU" sz="2400" dirty="0">
                  <a:solidFill>
                    <a:srgbClr val="2222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It’s buggy, the team member has moved on, and nobody knows enough Elixir to maintain it.</a:t>
              </a:r>
            </a:p>
            <a:p>
              <a:pPr marL="0" indent="0" algn="l">
                <a:buNone/>
              </a:pPr>
              <a:r>
                <a:rPr lang="en-AU" sz="2400" b="0" i="1" dirty="0">
                  <a:solidFill>
                    <a:srgbClr val="2222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This component is starting to become a liability.</a:t>
              </a:r>
              <a:r>
                <a:rPr lang="en-AU" sz="2400" b="0" dirty="0">
                  <a:solidFill>
                    <a:srgbClr val="2222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”</a:t>
              </a:r>
              <a:endParaRPr lang="en-AU" b="0" i="1" dirty="0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pic>
          <p:nvPicPr>
            <p:cNvPr id="2050" name="Picture 2" descr="Elixir Logo">
              <a:extLst>
                <a:ext uri="{FF2B5EF4-FFF2-40B4-BE49-F238E27FC236}">
                  <a16:creationId xmlns:a16="http://schemas.microsoft.com/office/drawing/2014/main" id="{56A982C7-12FC-9C72-D125-7C6B2EDB6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26" y="1292494"/>
              <a:ext cx="1930212" cy="80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3402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03152-86CF-1EC2-41AE-2B8A803E7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1FDE0D-4BDB-22E7-BF75-4ECF987666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B72B4D-AD5C-DA01-BCB1-80354260D2F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3B07043F-A73D-FAFA-37C4-313D71784B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8B2B75DC-7A34-0643-30FB-DDA9377BB3FC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Sunk cost fallacy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34AD64-BEC8-F72B-07C5-D59D1960D27D}"/>
              </a:ext>
            </a:extLst>
          </p:cNvPr>
          <p:cNvGrpSpPr/>
          <p:nvPr/>
        </p:nvGrpSpPr>
        <p:grpSpPr>
          <a:xfrm>
            <a:off x="1686327" y="1693380"/>
            <a:ext cx="8819346" cy="3471240"/>
            <a:chOff x="1686327" y="1292495"/>
            <a:chExt cx="8819346" cy="3471240"/>
          </a:xfrm>
        </p:grpSpPr>
        <p:sp>
          <p:nvSpPr>
            <p:cNvPr id="9" name="Subtitle 2">
              <a:extLst>
                <a:ext uri="{FF2B5EF4-FFF2-40B4-BE49-F238E27FC236}">
                  <a16:creationId xmlns:a16="http://schemas.microsoft.com/office/drawing/2014/main" id="{4D2D9762-07DC-DFCD-E30F-A84722E442F3}"/>
                </a:ext>
              </a:extLst>
            </p:cNvPr>
            <p:cNvSpPr txBox="1">
              <a:spLocks/>
            </p:cNvSpPr>
            <p:nvPr/>
          </p:nvSpPr>
          <p:spPr>
            <a:xfrm>
              <a:off x="1686327" y="2094264"/>
              <a:ext cx="8819346" cy="2669471"/>
            </a:xfrm>
            <a:prstGeom prst="rect">
              <a:avLst/>
            </a:prstGeom>
          </p:spPr>
          <p:txBody>
            <a:bodyPr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>
                <a:buNone/>
              </a:pPr>
              <a:r>
                <a:rPr lang="en-AU" sz="2400" b="0" i="0" dirty="0">
                  <a:solidFill>
                    <a:srgbClr val="2222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"We're </a:t>
              </a:r>
              <a:r>
                <a:rPr lang="en-AU" sz="2400" b="0" i="1" dirty="0">
                  <a:solidFill>
                    <a:srgbClr val="2222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invested</a:t>
              </a:r>
              <a:r>
                <a:rPr lang="en-AU" sz="2400" b="0" i="0" dirty="0">
                  <a:solidFill>
                    <a:srgbClr val="2222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 in using Elixir now, Employee X spent 5 weeks writing this component.</a:t>
              </a:r>
            </a:p>
            <a:p>
              <a:pPr marL="0" indent="0" algn="l">
                <a:buNone/>
              </a:pPr>
              <a:r>
                <a:rPr lang="en-AU" sz="2400" b="0" i="0" dirty="0">
                  <a:solidFill>
                    <a:srgbClr val="222222"/>
                  </a:solidFill>
                  <a:effectLst/>
                  <a:latin typeface="Consolas" panose="020B0609020204030204" pitchFamily="49" charset="0"/>
                  <a:cs typeface="Consolas" panose="020B0609020204030204" pitchFamily="49" charset="0"/>
                </a:rPr>
                <a:t>We can't just throw that work away.”</a:t>
              </a:r>
            </a:p>
            <a:p>
              <a:pPr marL="0" indent="0" algn="l">
                <a:buNone/>
              </a:pPr>
              <a:r>
                <a:rPr lang="en-AU" sz="2400" dirty="0">
                  <a:solidFill>
                    <a:srgbClr val="22222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 someone deep in the sunk cost fallacy</a:t>
              </a:r>
              <a:endParaRPr lang="en-AU" sz="2400" b="0" i="1" dirty="0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pic>
          <p:nvPicPr>
            <p:cNvPr id="10" name="Picture 2" descr="Elixir Logo">
              <a:extLst>
                <a:ext uri="{FF2B5EF4-FFF2-40B4-BE49-F238E27FC236}">
                  <a16:creationId xmlns:a16="http://schemas.microsoft.com/office/drawing/2014/main" id="{4FF618C3-E5CD-9E64-5034-E1741E0327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27" y="1292495"/>
              <a:ext cx="1919127" cy="801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0230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E4777-60DE-9534-676B-832424785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9CE7A1-32F2-F523-1FEA-0A3EA329F6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E40EAA-0D47-392A-81F9-A709E9309BA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19B41494-0D51-1965-B2F3-AB169C8C33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453E21F4-9410-E51D-3416-AA4B2BF07308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Sunk cost fallacy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2EE565A-CC67-5AEA-159D-54F387B5C6CD}"/>
              </a:ext>
            </a:extLst>
          </p:cNvPr>
          <p:cNvSpPr txBox="1">
            <a:spLocks/>
          </p:cNvSpPr>
          <p:nvPr/>
        </p:nvSpPr>
        <p:spPr>
          <a:xfrm>
            <a:off x="1686327" y="1387412"/>
            <a:ext cx="8819346" cy="4083175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</a:rPr>
              <a:t>K</a:t>
            </a:r>
            <a:r>
              <a:rPr lang="en-AU" sz="2400" b="0" i="0" dirty="0">
                <a:solidFill>
                  <a:srgbClr val="222222"/>
                </a:solidFill>
                <a:effectLst/>
                <a:latin typeface="Trade Gothic Next" panose="020B0503040303020004" pitchFamily="34" charset="0"/>
              </a:rPr>
              <a:t>eep the component, learn Elixir, and take 4x time to fix the bugs and continue to maintain the component,</a:t>
            </a:r>
          </a:p>
          <a:p>
            <a:pPr marL="0" indent="0" algn="l">
              <a:buNone/>
            </a:pPr>
            <a:endParaRPr lang="en-AU" sz="2400" dirty="0">
              <a:solidFill>
                <a:srgbClr val="222222"/>
              </a:solidFill>
              <a:latin typeface="Trade Gothic Next" panose="020B0503040303020004" pitchFamily="34" charset="0"/>
            </a:endParaRPr>
          </a:p>
          <a:p>
            <a:pPr marL="0" indent="0" algn="l">
              <a:buNone/>
            </a:pP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</a:rPr>
              <a:t>Or,</a:t>
            </a:r>
            <a:endParaRPr lang="en-AU" sz="2400" b="0" i="0" dirty="0">
              <a:solidFill>
                <a:srgbClr val="222222"/>
              </a:solidFill>
              <a:effectLst/>
              <a:latin typeface="Trade Gothic Next" panose="020B0503040303020004" pitchFamily="34" charset="0"/>
            </a:endParaRPr>
          </a:p>
          <a:p>
            <a:pPr marL="0" indent="0" algn="l">
              <a:buNone/>
            </a:pPr>
            <a:endParaRPr lang="en-AU" sz="2400" b="0" i="0" dirty="0">
              <a:solidFill>
                <a:srgbClr val="222222"/>
              </a:solidFill>
              <a:effectLst/>
              <a:latin typeface="Trade Gothic Next" panose="020B0503040303020004" pitchFamily="34" charset="0"/>
            </a:endParaRPr>
          </a:p>
          <a:p>
            <a:pPr marL="0" indent="0" algn="l">
              <a:buNone/>
            </a:pPr>
            <a:r>
              <a:rPr lang="en-AU" sz="2400" b="0" i="0" dirty="0">
                <a:solidFill>
                  <a:srgbClr val="222222"/>
                </a:solidFill>
                <a:effectLst/>
                <a:latin typeface="Trade Gothic Next" panose="020B0503040303020004" pitchFamily="34" charset="0"/>
              </a:rPr>
              <a:t>Throw away the component</a:t>
            </a: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</a:rPr>
              <a:t> and </a:t>
            </a:r>
            <a:r>
              <a:rPr lang="en-AU" sz="2400" b="0" i="0" dirty="0">
                <a:solidFill>
                  <a:srgbClr val="222222"/>
                </a:solidFill>
                <a:effectLst/>
                <a:latin typeface="Trade Gothic Next" panose="020B0503040303020004" pitchFamily="34" charset="0"/>
              </a:rPr>
              <a:t>start again in </a:t>
            </a: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</a:rPr>
              <a:t>C# (which the entire team is familiar with)</a:t>
            </a:r>
            <a:endParaRPr lang="en-AU" b="0" i="1" dirty="0">
              <a:solidFill>
                <a:srgbClr val="222222"/>
              </a:solidFill>
              <a:effectLst/>
              <a:latin typeface="Trade Gothic Next" panose="020B0503040303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002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E4777-60DE-9534-676B-832424785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9CE7A1-32F2-F523-1FEA-0A3EA329F6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E40EAA-0D47-392A-81F9-A709E9309BA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19B41494-0D51-1965-B2F3-AB169C8C33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453E21F4-9410-E51D-3416-AA4B2BF07308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Sunk cost fallacy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2EE565A-CC67-5AEA-159D-54F387B5C6CD}"/>
              </a:ext>
            </a:extLst>
          </p:cNvPr>
          <p:cNvSpPr txBox="1">
            <a:spLocks/>
          </p:cNvSpPr>
          <p:nvPr/>
        </p:nvSpPr>
        <p:spPr>
          <a:xfrm>
            <a:off x="1686327" y="1387412"/>
            <a:ext cx="8819346" cy="4083175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</a:rPr>
              <a:t>K</a:t>
            </a:r>
            <a:r>
              <a:rPr lang="en-AU" sz="2400" b="0" i="0" dirty="0">
                <a:solidFill>
                  <a:srgbClr val="222222"/>
                </a:solidFill>
                <a:effectLst/>
                <a:latin typeface="Trade Gothic Next" panose="020B0503040303020004" pitchFamily="34" charset="0"/>
              </a:rPr>
              <a:t>eep the component, learn Elixir, and take 4x time to fix the bugs and maintain the component,</a:t>
            </a:r>
          </a:p>
          <a:p>
            <a:pPr marL="0" indent="0" algn="l">
              <a:buNone/>
            </a:pPr>
            <a:endParaRPr lang="en-AU" sz="2400" dirty="0">
              <a:solidFill>
                <a:srgbClr val="222222"/>
              </a:solidFill>
              <a:latin typeface="Trade Gothic Next" panose="020B0503040303020004" pitchFamily="34" charset="0"/>
            </a:endParaRPr>
          </a:p>
          <a:p>
            <a:pPr marL="0" indent="0" algn="l">
              <a:buNone/>
            </a:pP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</a:rPr>
              <a:t>Or,</a:t>
            </a:r>
            <a:endParaRPr lang="en-AU" sz="2400" b="0" i="0" dirty="0">
              <a:solidFill>
                <a:srgbClr val="222222"/>
              </a:solidFill>
              <a:effectLst/>
              <a:latin typeface="Trade Gothic Next" panose="020B0503040303020004" pitchFamily="34" charset="0"/>
            </a:endParaRPr>
          </a:p>
          <a:p>
            <a:pPr marL="0" indent="0" algn="l">
              <a:buNone/>
            </a:pPr>
            <a:endParaRPr lang="en-AU" sz="2400" b="0" i="0" dirty="0">
              <a:solidFill>
                <a:srgbClr val="222222"/>
              </a:solidFill>
              <a:effectLst/>
              <a:latin typeface="Trade Gothic Next" panose="020B0503040303020004" pitchFamily="34" charset="0"/>
            </a:endParaRPr>
          </a:p>
          <a:p>
            <a:pPr marL="0" indent="0" algn="l">
              <a:buNone/>
            </a:pPr>
            <a:r>
              <a:rPr lang="en-AU" sz="2400" b="0" i="0" dirty="0">
                <a:solidFill>
                  <a:srgbClr val="222222"/>
                </a:solidFill>
                <a:effectLst/>
                <a:latin typeface="Trade Gothic Next" panose="020B0503040303020004" pitchFamily="34" charset="0"/>
              </a:rPr>
              <a:t>Throw away the component</a:t>
            </a: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</a:rPr>
              <a:t> and </a:t>
            </a:r>
            <a:r>
              <a:rPr lang="en-AU" sz="2400" b="0" i="0" dirty="0">
                <a:solidFill>
                  <a:srgbClr val="222222"/>
                </a:solidFill>
                <a:effectLst/>
                <a:latin typeface="Trade Gothic Next" panose="020B0503040303020004" pitchFamily="34" charset="0"/>
              </a:rPr>
              <a:t>start again in </a:t>
            </a: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</a:rPr>
              <a:t>C# (which the entire team is familiar with)</a:t>
            </a:r>
            <a:endParaRPr lang="en-AU" sz="2400" b="0" i="1" dirty="0">
              <a:solidFill>
                <a:srgbClr val="222222"/>
              </a:solidFill>
              <a:effectLst/>
              <a:latin typeface="Trade Gothic Next" panose="020B0503040303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709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96129-E2A3-D023-DE01-9260FF9FB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1639DC-6FF5-6B73-C04B-AB6D4C3947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457E5-FD1A-6757-0707-13F7CD16ABA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0F995386-3526-8092-3C8A-925FA8F7A6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51030DC9-D1C8-4970-5BA3-405DE9F34318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Minimum Viable Programmer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0E22C3E-7B1E-E3B2-AE35-779CA4194243}"/>
              </a:ext>
            </a:extLst>
          </p:cNvPr>
          <p:cNvSpPr txBox="1">
            <a:spLocks/>
          </p:cNvSpPr>
          <p:nvPr/>
        </p:nvSpPr>
        <p:spPr>
          <a:xfrm>
            <a:off x="1686327" y="2873307"/>
            <a:ext cx="8819346" cy="1111385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AU" sz="2400" b="0" i="0" dirty="0">
                <a:solidFill>
                  <a:srgbClr val="222222"/>
                </a:solidFill>
                <a:effectLst/>
                <a:latin typeface="Trade Gothic Next" panose="020B0503040303020004" pitchFamily="34" charset="0"/>
              </a:rPr>
              <a:t>"Eight hours' labour, Eight hours' recreation, Eight hours' rest”</a:t>
            </a:r>
          </a:p>
          <a:p>
            <a:pPr marL="0" indent="0" algn="l">
              <a:buNone/>
            </a:pPr>
            <a:r>
              <a:rPr lang="en-AU" b="0" i="1" dirty="0">
                <a:solidFill>
                  <a:srgbClr val="222222"/>
                </a:solidFill>
                <a:effectLst/>
                <a:latin typeface="Trade Gothic Next" panose="020B0503040303020004" pitchFamily="34" charset="0"/>
              </a:rPr>
              <a:t>- </a:t>
            </a:r>
            <a:r>
              <a:rPr lang="en-AU" b="0" i="0" dirty="0">
                <a:solidFill>
                  <a:srgbClr val="222222"/>
                </a:solidFill>
                <a:effectLst/>
                <a:latin typeface="Trade Gothic Next" panose="020B0503040303020004" pitchFamily="34" charset="0"/>
              </a:rPr>
              <a:t>Robert Owen, 1817</a:t>
            </a:r>
          </a:p>
        </p:txBody>
      </p:sp>
    </p:spTree>
    <p:extLst>
      <p:ext uri="{BB962C8B-B14F-4D97-AF65-F5344CB8AC3E}">
        <p14:creationId xmlns:p14="http://schemas.microsoft.com/office/powerpoint/2010/main" val="1929691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98183-49C8-7E04-89CA-B6023B721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574B37-8B98-2C12-4B54-02409D3BBB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1F2A48-7703-946C-F2EC-FD2E4EAFF2C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48A092B0-D047-3BB1-CACC-2179189CE5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C84EDB8F-3524-602E-9D84-36391482A5D7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Sunk cost fallacy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39245FFA-8F70-5F4E-D25E-E362BB222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374" y="933063"/>
            <a:ext cx="6958654" cy="499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324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071EE-DAAC-6F48-B109-4934C7C69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74BDE4-8A6D-DD82-30F6-EC95F0945C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64977B-AB78-2B42-6B6A-52B5689FB0F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CF0702B9-0C58-222B-6312-25AE1A1BDE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5FB8071-4A89-B6EC-2B0A-6156B953EF1B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Sunk cost fallacy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858D29-ED8C-AFE2-2D3E-ED5F15EF76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2641600"/>
            <a:ext cx="35052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30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071EE-DAAC-6F48-B109-4934C7C69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74BDE4-8A6D-DD82-30F6-EC95F0945C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64977B-AB78-2B42-6B6A-52B5689FB0F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CF0702B9-0C58-222B-6312-25AE1A1BDE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5FB8071-4A89-B6EC-2B0A-6156B953EF1B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Sunk cost fallacy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5339FE-A0A7-C71A-A449-9559122449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2641600"/>
            <a:ext cx="35052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1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04CA0-D811-0CF6-CFAB-B802554A6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5AC37C-6130-2DFF-FD96-A2478076E5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696C2F-BD80-37F8-BA47-AFB7ED4E4E7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DA2718D3-3197-BFC3-1773-25F35C4CE4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3A00876-4A4D-E4A4-C8FE-3610D05349E8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Sunk cost fallacy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2E68B14-327A-B581-CB65-E5589BF2E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261" y="1143148"/>
            <a:ext cx="6439477" cy="457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979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04CA0-D811-0CF6-CFAB-B802554A6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5AC37C-6130-2DFF-FD96-A2478076E5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696C2F-BD80-37F8-BA47-AFB7ED4E4E7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DA2718D3-3197-BFC3-1773-25F35C4CE4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3A00876-4A4D-E4A4-C8FE-3610D05349E8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Sunk cost fallacy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412173B-1DF1-EF6C-3A08-CE21FF78153D}"/>
              </a:ext>
            </a:extLst>
          </p:cNvPr>
          <p:cNvSpPr txBox="1">
            <a:spLocks/>
          </p:cNvSpPr>
          <p:nvPr/>
        </p:nvSpPr>
        <p:spPr>
          <a:xfrm>
            <a:off x="1686327" y="3146441"/>
            <a:ext cx="8819346" cy="565117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AU" sz="2400" b="0" i="0" dirty="0">
                <a:solidFill>
                  <a:srgbClr val="222222"/>
                </a:solidFill>
                <a:effectLst/>
                <a:latin typeface="Trade Gothic Next" panose="020B0503040303020004" pitchFamily="34" charset="0"/>
              </a:rPr>
              <a:t>Port the Elixir code to C#</a:t>
            </a:r>
            <a:endParaRPr lang="en-AU" b="0" i="1" dirty="0">
              <a:solidFill>
                <a:srgbClr val="222222"/>
              </a:solidFill>
              <a:effectLst/>
              <a:latin typeface="Trade Gothic Next" panose="020B0503040303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65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9AA9F-CBAA-27F5-1397-05544828D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0BC53E-D817-2A7D-541E-DA12B03A83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E8D663-CA05-5A18-8B4B-622E921BE15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7F367BBD-A963-6EF2-9318-8883E21245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3EB25B58-5C9A-C2C0-5852-ADB4C629C0C5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Sunk cost fallacy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6F6AB31-41AB-D94B-F70F-E9B1CBF9B09F}"/>
              </a:ext>
            </a:extLst>
          </p:cNvPr>
          <p:cNvSpPr txBox="1">
            <a:spLocks/>
          </p:cNvSpPr>
          <p:nvPr/>
        </p:nvSpPr>
        <p:spPr>
          <a:xfrm>
            <a:off x="1670014" y="2564454"/>
            <a:ext cx="8851971" cy="1729091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AU" sz="2400" dirty="0">
                <a:solidFill>
                  <a:srgbClr val="222222"/>
                </a:solidFill>
                <a:effectLst/>
                <a:latin typeface="Trade Gothic Next" panose="020B0503040303020004" pitchFamily="34" charset="0"/>
              </a:rPr>
              <a:t>The </a:t>
            </a:r>
            <a:r>
              <a:rPr lang="en-AU" sz="2400" b="1" dirty="0">
                <a:solidFill>
                  <a:srgbClr val="222222"/>
                </a:solidFill>
                <a:effectLst/>
                <a:latin typeface="Trade Gothic Next" panose="020B0503040303020004" pitchFamily="34" charset="0"/>
              </a:rPr>
              <a:t>sunk cost fallacy</a:t>
            </a:r>
            <a:r>
              <a:rPr lang="en-AU" sz="2400" b="0" i="0" dirty="0">
                <a:solidFill>
                  <a:srgbClr val="222222"/>
                </a:solidFill>
                <a:effectLst/>
                <a:latin typeface="Trade Gothic Next" panose="020B0503040303020004" pitchFamily="34" charset="0"/>
              </a:rPr>
              <a:t> is the tendency for decisions that we’ve made and costs that we’ve incurred </a:t>
            </a:r>
            <a:r>
              <a:rPr lang="en-AU" sz="2400" b="0" i="1" dirty="0">
                <a:solidFill>
                  <a:srgbClr val="222222"/>
                </a:solidFill>
                <a:effectLst/>
                <a:latin typeface="Trade Gothic Next" panose="020B0503040303020004" pitchFamily="34" charset="0"/>
              </a:rPr>
              <a:t>in the past</a:t>
            </a:r>
            <a:r>
              <a:rPr lang="en-AU" sz="2400" b="0" i="0" dirty="0">
                <a:solidFill>
                  <a:srgbClr val="222222"/>
                </a:solidFill>
                <a:effectLst/>
                <a:latin typeface="Trade Gothic Next" panose="020B0503040303020004" pitchFamily="34" charset="0"/>
              </a:rPr>
              <a:t> to influence our </a:t>
            </a:r>
            <a:r>
              <a:rPr lang="en-AU" sz="2400" b="0" i="1" dirty="0">
                <a:solidFill>
                  <a:srgbClr val="222222"/>
                </a:solidFill>
                <a:effectLst/>
                <a:latin typeface="Trade Gothic Next" panose="020B0503040303020004" pitchFamily="34" charset="0"/>
              </a:rPr>
              <a:t>future decisions</a:t>
            </a:r>
            <a:r>
              <a:rPr lang="en-AU" sz="2400" b="0" i="0" dirty="0">
                <a:solidFill>
                  <a:srgbClr val="222222"/>
                </a:solidFill>
                <a:effectLst/>
                <a:latin typeface="Trade Gothic Next" panose="020B0503040303020004" pitchFamily="34" charset="0"/>
              </a:rPr>
              <a:t>, at the risk of making poor decisions.</a:t>
            </a:r>
            <a:endParaRPr lang="en-AU" sz="2400" dirty="0">
              <a:solidFill>
                <a:srgbClr val="222222"/>
              </a:solidFill>
              <a:latin typeface="Trade Gothic Next" panose="020B0503040303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52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458D0-99C9-6B23-C9B7-7AB9AEC8C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3411ED-B830-8742-03B8-EEF674D314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D35E6-2E11-469E-FFE5-59EBC241A7F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D3BECD48-FDC8-D54E-03ED-77C3D1C7F3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6FF3C0C-1B57-5F85-E5CD-D8C3EFD1E3AD}"/>
              </a:ext>
            </a:extLst>
          </p:cNvPr>
          <p:cNvSpPr txBox="1">
            <a:spLocks/>
          </p:cNvSpPr>
          <p:nvPr/>
        </p:nvSpPr>
        <p:spPr>
          <a:xfrm>
            <a:off x="3534310" y="767255"/>
            <a:ext cx="5299118" cy="5191756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Sunk cost fallacy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 Heavy" panose="020B0903040303020004" pitchFamily="34" charset="0"/>
              </a:rPr>
              <a:t>Ambiguity effect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Cost-Benefit analysis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Asking good questions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Applying the LRM principle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Breaking the rules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Deferring learning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Hustle vs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175490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7618A-61EC-9C44-754B-A0D37D3F5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BEACCB-73B3-9316-311F-3B7B941E45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323D6B-44D5-E78C-FFF5-647E7B7570C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4670F0DD-2476-A126-6993-A5BC910BAE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714FDCD-A3A8-FE87-5EDA-7B60859780C0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Ambiguity effect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D4F3F4F-842C-208D-2E81-095AE761729C}"/>
              </a:ext>
            </a:extLst>
          </p:cNvPr>
          <p:cNvSpPr txBox="1">
            <a:spLocks/>
          </p:cNvSpPr>
          <p:nvPr/>
        </p:nvSpPr>
        <p:spPr>
          <a:xfrm>
            <a:off x="1686327" y="3152240"/>
            <a:ext cx="8819346" cy="553519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AU" sz="2400" dirty="0">
                <a:solidFill>
                  <a:srgbClr val="222222"/>
                </a:solidFill>
                <a:effectLst/>
                <a:latin typeface="Trade Gothic Next" panose="020B0503040303020004" pitchFamily="34" charset="0"/>
              </a:rPr>
              <a:t>Analysis paralysis</a:t>
            </a:r>
            <a:endParaRPr lang="en-AU" sz="2400" dirty="0">
              <a:solidFill>
                <a:srgbClr val="222222"/>
              </a:solidFill>
              <a:latin typeface="Trade Gothic Next" panose="020B0503040303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310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7618A-61EC-9C44-754B-A0D37D3F5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BEACCB-73B3-9316-311F-3B7B941E45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323D6B-44D5-E78C-FFF5-647E7B7570C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4670F0DD-2476-A126-6993-A5BC910BAE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714FDCD-A3A8-FE87-5EDA-7B60859780C0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Ambiguity effect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D4F3F4F-842C-208D-2E81-095AE761729C}"/>
              </a:ext>
            </a:extLst>
          </p:cNvPr>
          <p:cNvSpPr txBox="1">
            <a:spLocks/>
          </p:cNvSpPr>
          <p:nvPr/>
        </p:nvSpPr>
        <p:spPr>
          <a:xfrm>
            <a:off x="1686327" y="2030193"/>
            <a:ext cx="8819346" cy="2797613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AU" sz="2400" b="1" dirty="0">
                <a:solidFill>
                  <a:srgbClr val="222222"/>
                </a:solidFill>
                <a:effectLst/>
                <a:latin typeface="Trade Gothic Next" panose="020B0503040303020004" pitchFamily="34" charset="0"/>
              </a:rPr>
              <a:t>React</a:t>
            </a:r>
          </a:p>
          <a:p>
            <a:pPr marL="0" indent="0" algn="l">
              <a:buNone/>
            </a:pPr>
            <a:endParaRPr lang="en-AU" sz="2400" dirty="0">
              <a:solidFill>
                <a:srgbClr val="222222"/>
              </a:solidFill>
              <a:latin typeface="Trade Gothic Next" panose="020B0503040303020004" pitchFamily="34" charset="0"/>
            </a:endParaRPr>
          </a:p>
          <a:p>
            <a:pPr marL="0" indent="0" algn="l">
              <a:buNone/>
            </a:pP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</a:rPr>
              <a:t>vs</a:t>
            </a:r>
          </a:p>
          <a:p>
            <a:pPr marL="0" indent="0" algn="l">
              <a:buNone/>
            </a:pPr>
            <a:endParaRPr lang="en-AU" sz="2400" dirty="0">
              <a:solidFill>
                <a:srgbClr val="222222"/>
              </a:solidFill>
              <a:latin typeface="Trade Gothic Next" panose="020B0503040303020004" pitchFamily="34" charset="0"/>
            </a:endParaRPr>
          </a:p>
          <a:p>
            <a:pPr marL="0" indent="0" algn="l">
              <a:buNone/>
            </a:pPr>
            <a:r>
              <a:rPr lang="en-AU" sz="2400" b="1" dirty="0">
                <a:solidFill>
                  <a:srgbClr val="222222"/>
                </a:solidFill>
                <a:latin typeface="Trade Gothic Next" panose="020B0503040303020004" pitchFamily="34" charset="0"/>
              </a:rPr>
              <a:t>Svelte</a:t>
            </a:r>
          </a:p>
        </p:txBody>
      </p:sp>
    </p:spTree>
    <p:extLst>
      <p:ext uri="{BB962C8B-B14F-4D97-AF65-F5344CB8AC3E}">
        <p14:creationId xmlns:p14="http://schemas.microsoft.com/office/powerpoint/2010/main" val="4293375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76098-8874-AAE2-331D-744AA3120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A41584-1BB7-5584-DF0C-54C225EDD4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6ED11-29C4-C1D8-8C5F-C53A09E039D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F109A783-7BC6-D12D-99BC-43D17E39F3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9C62248E-C1C2-92FC-DF35-5B5122709340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Ambiguity effect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4F4D3F-3AD5-A7AC-32EE-972D8944F360}"/>
              </a:ext>
            </a:extLst>
          </p:cNvPr>
          <p:cNvSpPr txBox="1"/>
          <p:nvPr/>
        </p:nvSpPr>
        <p:spPr>
          <a:xfrm>
            <a:off x="2236514" y="1303924"/>
            <a:ext cx="713037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export default function Counter()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const [count,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setCount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useState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(0);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const increment = () =&gt;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setCount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(count + 1);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};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return (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&lt;div&gt;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&lt;p&gt;Count: {count}&lt;/p&gt;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&lt;button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onClick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={increment}&gt;Increment&lt;/button&gt;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&lt;/div&gt;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);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20385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96129-E2A3-D023-DE01-9260FF9FB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1639DC-6FF5-6B73-C04B-AB6D4C3947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457E5-FD1A-6757-0707-13F7CD16ABA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0F995386-3526-8092-3C8A-925FA8F7A6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51030DC9-D1C8-4970-5BA3-405DE9F34318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Minimum Viable Programmer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E73C1A-1D85-55B6-B3DB-D1D37306E0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093" y="1963713"/>
            <a:ext cx="3838396" cy="304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83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E019C-7136-0662-D2A6-48C700B4E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5E90B2-BB41-B631-E2C6-16E8C211C9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DB2384-8068-7606-D13C-5A120D30F9F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3467D698-80B4-DCBB-34C3-A64A3B0A47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9424B7C-3C31-ECC6-3767-2C1BB0D7B123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Ambiguity effect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D00EF5-5842-6878-26AF-B552C3D25043}"/>
              </a:ext>
            </a:extLst>
          </p:cNvPr>
          <p:cNvSpPr txBox="1"/>
          <p:nvPr/>
        </p:nvSpPr>
        <p:spPr>
          <a:xfrm>
            <a:off x="2409944" y="1582340"/>
            <a:ext cx="713037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&lt;script&gt;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let count = 0;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function increment()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count += 1;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&lt;/script&gt;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&lt;div&gt;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&lt;p&gt;Count: {count}&lt;/p&gt;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&lt;button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on:click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={increment}&gt;Increment&lt;/button&gt;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&lt;/div&gt;</a:t>
            </a:r>
          </a:p>
        </p:txBody>
      </p:sp>
    </p:spTree>
    <p:extLst>
      <p:ext uri="{BB962C8B-B14F-4D97-AF65-F5344CB8AC3E}">
        <p14:creationId xmlns:p14="http://schemas.microsoft.com/office/powerpoint/2010/main" val="31383507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7831B-8355-E643-7265-EAAF319D4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94941B-22B0-C3DE-8739-A60CB51146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CE75AF-B34E-57FB-F7B0-883BB8B0133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A06D41B7-E46D-02DD-9E70-AB2C06912C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30A7B530-AA28-6B61-D305-2110E04D7A46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Ambiguity effect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538D41-04B6-E9C6-80F7-23E8F7E84056}"/>
              </a:ext>
            </a:extLst>
          </p:cNvPr>
          <p:cNvSpPr txBox="1"/>
          <p:nvPr/>
        </p:nvSpPr>
        <p:spPr>
          <a:xfrm>
            <a:off x="6575898" y="1822485"/>
            <a:ext cx="4394386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&lt;script&gt;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What about Svelte?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let count = 0;</a:t>
            </a:r>
          </a:p>
          <a:p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function increment() {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count += 1;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&lt;/script&gt;</a:t>
            </a:r>
          </a:p>
          <a:p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&lt;div&gt;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&lt;p&gt;Count: {count}&lt;/p&gt;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&lt;button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on:click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={increment}&gt;Increment&lt;/button&gt;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&lt;/div&gt;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3DBBBB-DC9C-886D-DFC2-EC195F49FF32}"/>
              </a:ext>
            </a:extLst>
          </p:cNvPr>
          <p:cNvSpPr txBox="1"/>
          <p:nvPr/>
        </p:nvSpPr>
        <p:spPr>
          <a:xfrm>
            <a:off x="1004345" y="1637819"/>
            <a:ext cx="461175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It is me, your React expert: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export default function Counter() {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const [count,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setCount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useState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(0);</a:t>
            </a:r>
          </a:p>
          <a:p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const increment = () =&gt; {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setCount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(count + 1);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};</a:t>
            </a:r>
          </a:p>
          <a:p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return (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&lt;div&gt;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  &lt;p&gt;Count: {count}&lt;/p&gt;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  &lt;button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onClick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={increment}&gt;Increment&lt;/button&gt;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&lt;/div&gt;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);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672131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50778-6EAA-484D-3071-BE8EDE16B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1132B5-7530-3F6D-443B-4CD792F6BB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BF1525-1729-63E9-053A-02B4D6FD3E3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DA49025B-67CA-1228-68C5-5D8C67B7CEF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B62018C-E1DA-FB1A-C494-DB635DE1A118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Ambiguity effect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072FBC-A412-1C62-C2E9-07EC29EA0209}"/>
              </a:ext>
            </a:extLst>
          </p:cNvPr>
          <p:cNvSpPr txBox="1"/>
          <p:nvPr/>
        </p:nvSpPr>
        <p:spPr>
          <a:xfrm>
            <a:off x="6575899" y="1637819"/>
            <a:ext cx="4394386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&lt;!-- Svelte --&gt;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&lt;script&gt;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let count = 0;</a:t>
            </a:r>
          </a:p>
          <a:p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function increment() {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count += 1;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&lt;/script&gt;</a:t>
            </a:r>
          </a:p>
          <a:p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&lt;div&gt;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&lt;p&gt;Count: {count}&lt;/p&gt;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&lt;button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on:click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={increment}&gt;Increment&lt;/button&gt;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&lt;/div&gt;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41BF3C-1173-5450-E4F1-CBDD58BE4E17}"/>
              </a:ext>
            </a:extLst>
          </p:cNvPr>
          <p:cNvSpPr txBox="1"/>
          <p:nvPr/>
        </p:nvSpPr>
        <p:spPr>
          <a:xfrm>
            <a:off x="1004345" y="1637819"/>
            <a:ext cx="461175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React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export default function Counter() {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const [count,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setCount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] =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useState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(0);</a:t>
            </a:r>
          </a:p>
          <a:p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const increment = () =&gt; {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setCount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(count + 1);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};</a:t>
            </a:r>
          </a:p>
          <a:p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return (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&lt;div&gt;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  &lt;p&gt;Count: {count}&lt;/p&gt;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  &lt;button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onClick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={increment}&gt;Increment&lt;/button&gt;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  &lt;/div&gt;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 );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172226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7618A-61EC-9C44-754B-A0D37D3F5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BEACCB-73B3-9316-311F-3B7B941E45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323D6B-44D5-E78C-FFF5-647E7B7570C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4670F0DD-2476-A126-6993-A5BC910BAE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714FDCD-A3A8-FE87-5EDA-7B60859780C0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Ambiguity effect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D4F3F4F-842C-208D-2E81-095AE761729C}"/>
              </a:ext>
            </a:extLst>
          </p:cNvPr>
          <p:cNvSpPr txBox="1">
            <a:spLocks/>
          </p:cNvSpPr>
          <p:nvPr/>
        </p:nvSpPr>
        <p:spPr>
          <a:xfrm>
            <a:off x="1686327" y="2923521"/>
            <a:ext cx="8819346" cy="1010958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</a:rPr>
              <a:t>The </a:t>
            </a:r>
            <a:r>
              <a:rPr lang="en-AU" sz="2400" b="1" dirty="0">
                <a:solidFill>
                  <a:srgbClr val="222222"/>
                </a:solidFill>
                <a:latin typeface="Trade Gothic Next" panose="020B0503040303020004" pitchFamily="34" charset="0"/>
              </a:rPr>
              <a:t>ambiguity effect</a:t>
            </a: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</a:rPr>
              <a:t> is the tendency to select an option that has </a:t>
            </a:r>
            <a:r>
              <a:rPr lang="en-AU" sz="2400" b="1" dirty="0">
                <a:solidFill>
                  <a:srgbClr val="222222"/>
                </a:solidFill>
                <a:latin typeface="Trade Gothic Next" panose="020B0503040303020004" pitchFamily="34" charset="0"/>
              </a:rPr>
              <a:t>less unknowns</a:t>
            </a: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</a:rPr>
              <a:t>, even if an alternative option has </a:t>
            </a:r>
            <a:r>
              <a:rPr lang="en-AU" sz="2400" b="1" dirty="0">
                <a:solidFill>
                  <a:srgbClr val="222222"/>
                </a:solidFill>
                <a:latin typeface="Trade Gothic Next" panose="020B0503040303020004" pitchFamily="34" charset="0"/>
              </a:rPr>
              <a:t>better outcomes</a:t>
            </a: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9299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AF560-1450-2D63-64F1-2F34BB710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CA1BBF-20E3-27A9-9B88-F56343F3ED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ADC43B-F6D0-F20E-592D-744D79D2614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11465F1C-38B5-6511-06ED-3D8CEF0EF7B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10217E20-5EE6-98FA-F9F3-B636D2801CF2}"/>
              </a:ext>
            </a:extLst>
          </p:cNvPr>
          <p:cNvSpPr txBox="1">
            <a:spLocks/>
          </p:cNvSpPr>
          <p:nvPr/>
        </p:nvSpPr>
        <p:spPr>
          <a:xfrm>
            <a:off x="3534310" y="767255"/>
            <a:ext cx="5299118" cy="5191756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Sunk cost fallacy</a:t>
            </a:r>
            <a:endParaRPr lang="en-US" sz="3200" b="1" dirty="0">
              <a:latin typeface="Trade Gothic Next Heavy" panose="020B0503040303020004" pitchFamily="34" charset="0"/>
            </a:endParaRP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Ambiguity effect</a:t>
            </a:r>
          </a:p>
          <a:p>
            <a:pPr marL="0" indent="0" algn="r">
              <a:buNone/>
            </a:pPr>
            <a:r>
              <a:rPr lang="en-US" sz="3200" b="1" dirty="0">
                <a:latin typeface="Trade Gothic Next Heavy" panose="020B0503040303020004" pitchFamily="34" charset="0"/>
              </a:rPr>
              <a:t>Cost-Benefit analysis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Asking good questions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Applying the LRM principle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Breaking the rules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Deferring learning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Hustle vs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18241387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AF560-1450-2D63-64F1-2F34BB710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CA1BBF-20E3-27A9-9B88-F56343F3ED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ADC43B-F6D0-F20E-592D-744D79D2614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11465F1C-38B5-6511-06ED-3D8CEF0EF7B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10217E20-5EE6-98FA-F9F3-B636D2801CF2}"/>
              </a:ext>
            </a:extLst>
          </p:cNvPr>
          <p:cNvSpPr txBox="1">
            <a:spLocks/>
          </p:cNvSpPr>
          <p:nvPr/>
        </p:nvSpPr>
        <p:spPr>
          <a:xfrm>
            <a:off x="3534310" y="767255"/>
            <a:ext cx="5299118" cy="5191756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Sunk cost fallacy</a:t>
            </a:r>
            <a:endParaRPr lang="en-US" sz="3200" b="1" dirty="0">
              <a:latin typeface="Trade Gothic Next Heavy" panose="020B0503040303020004" pitchFamily="34" charset="0"/>
            </a:endParaRP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Ambiguity effect</a:t>
            </a:r>
          </a:p>
          <a:p>
            <a:pPr marL="0" indent="0" algn="r">
              <a:buNone/>
            </a:pPr>
            <a:r>
              <a:rPr lang="en-US" sz="3200" b="1" dirty="0">
                <a:latin typeface="Trade Gothic Next Heavy" panose="020B0503040303020004" pitchFamily="34" charset="0"/>
              </a:rPr>
              <a:t>Cost-Benefit analysis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Asking good questions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Applying the LRM principle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Breaking the rules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Deferring learning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Hustle vs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18984240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AC3A4-F423-9779-EE4E-305730889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24BDF8-C922-2D0A-5101-3C4568B70A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3A67E-5162-FC3A-1B77-A56CE3DCB4C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55DA42EA-5770-C31A-4B6F-076C14580E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8AABBEB8-56B7-3247-EEFB-50ECF16D766D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Cost-Benefit analysis</a:t>
            </a:r>
          </a:p>
        </p:txBody>
      </p:sp>
      <p:pic>
        <p:nvPicPr>
          <p:cNvPr id="9" name="Picture 8" descr="A screenshot of a spreadsheet&#10;&#10;Description automatically generated">
            <a:extLst>
              <a:ext uri="{FF2B5EF4-FFF2-40B4-BE49-F238E27FC236}">
                <a16:creationId xmlns:a16="http://schemas.microsoft.com/office/drawing/2014/main" id="{B081D2E7-CDEA-CD62-6611-84F2B5EA4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4821" y="987357"/>
            <a:ext cx="5233760" cy="488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3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AC3A4-F423-9779-EE4E-305730889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24BDF8-C922-2D0A-5101-3C4568B70A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3A67E-5162-FC3A-1B77-A56CE3DCB4C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55DA42EA-5770-C31A-4B6F-076C14580E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8AABBEB8-56B7-3247-EEFB-50ECF16D766D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Cost-Benefit analysis</a:t>
            </a:r>
          </a:p>
        </p:txBody>
      </p:sp>
      <p:pic>
        <p:nvPicPr>
          <p:cNvPr id="9" name="Picture 8" descr="A screenshot of a spreadsheet&#10;&#10;Description automatically generated">
            <a:extLst>
              <a:ext uri="{FF2B5EF4-FFF2-40B4-BE49-F238E27FC236}">
                <a16:creationId xmlns:a16="http://schemas.microsoft.com/office/drawing/2014/main" id="{B081D2E7-CDEA-CD62-6611-84F2B5EA4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4821" y="987357"/>
            <a:ext cx="5233760" cy="488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236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A011F-A02B-84F1-FAD5-BC533BFC5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4B780B-0EB8-D5D2-E217-5C6879D3F6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6FB5D-D65C-7789-FB59-0CDA78251FE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59882D1F-A73F-D8DE-E7F4-4E2F223CB7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7FE0726-D371-AC77-3471-2B9C988A35AF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Cost-Benefit analysis</a:t>
            </a:r>
          </a:p>
        </p:txBody>
      </p:sp>
      <p:pic>
        <p:nvPicPr>
          <p:cNvPr id="7" name="Picture 6" descr="A close-up of a blue and black information&#10;&#10;Description automatically generated">
            <a:extLst>
              <a:ext uri="{FF2B5EF4-FFF2-40B4-BE49-F238E27FC236}">
                <a16:creationId xmlns:a16="http://schemas.microsoft.com/office/drawing/2014/main" id="{CF0B495F-98A5-CE4F-7305-8C246347AF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2781" y="871525"/>
            <a:ext cx="3537840" cy="51149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04FD5D-C7D8-231C-C079-6AA4F37F8151}"/>
              </a:ext>
            </a:extLst>
          </p:cNvPr>
          <p:cNvSpPr txBox="1"/>
          <p:nvPr/>
        </p:nvSpPr>
        <p:spPr>
          <a:xfrm>
            <a:off x="4624135" y="563748"/>
            <a:ext cx="2355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rade Gothic Next" panose="020B0503040303020004" pitchFamily="34" charset="0"/>
              </a:rPr>
              <a:t>(not the client’s application)</a:t>
            </a:r>
          </a:p>
        </p:txBody>
      </p:sp>
    </p:spTree>
    <p:extLst>
      <p:ext uri="{BB962C8B-B14F-4D97-AF65-F5344CB8AC3E}">
        <p14:creationId xmlns:p14="http://schemas.microsoft.com/office/powerpoint/2010/main" val="5925091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A011F-A02B-84F1-FAD5-BC533BFC5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4B780B-0EB8-D5D2-E217-5C6879D3F6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6FB5D-D65C-7789-FB59-0CDA78251FE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59882D1F-A73F-D8DE-E7F4-4E2F223CB7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7FE0726-D371-AC77-3471-2B9C988A35AF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Cost-Benefit analysis</a:t>
            </a:r>
          </a:p>
        </p:txBody>
      </p:sp>
      <p:pic>
        <p:nvPicPr>
          <p:cNvPr id="7" name="Picture 6" descr="A close-up of a blue and black information&#10;&#10;Description automatically generated">
            <a:extLst>
              <a:ext uri="{FF2B5EF4-FFF2-40B4-BE49-F238E27FC236}">
                <a16:creationId xmlns:a16="http://schemas.microsoft.com/office/drawing/2014/main" id="{CF0B495F-98A5-CE4F-7305-8C246347AF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2781" y="871525"/>
            <a:ext cx="3537840" cy="51149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DF83EA-B068-3FA6-1418-D8E762F26E65}"/>
              </a:ext>
            </a:extLst>
          </p:cNvPr>
          <p:cNvSpPr txBox="1"/>
          <p:nvPr/>
        </p:nvSpPr>
        <p:spPr>
          <a:xfrm>
            <a:off x="4624135" y="563748"/>
            <a:ext cx="2355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rade Gothic Next" panose="020B0503040303020004" pitchFamily="34" charset="0"/>
              </a:rPr>
              <a:t>(not the client’s application)</a:t>
            </a:r>
          </a:p>
        </p:txBody>
      </p:sp>
    </p:spTree>
    <p:extLst>
      <p:ext uri="{BB962C8B-B14F-4D97-AF65-F5344CB8AC3E}">
        <p14:creationId xmlns:p14="http://schemas.microsoft.com/office/powerpoint/2010/main" val="3893703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96129-E2A3-D023-DE01-9260FF9FB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1639DC-6FF5-6B73-C04B-AB6D4C3947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6457E5-FD1A-6757-0707-13F7CD16ABA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0F995386-3526-8092-3C8A-925FA8F7A6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51030DC9-D1C8-4970-5BA3-405DE9F34318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Minimum Viable Programmer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B66D44-BFBE-6B1C-4761-30F0D0682C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093" y="1963713"/>
            <a:ext cx="3838396" cy="30431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38960B-D976-6AD1-2965-98553BF585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6209" y="1963713"/>
            <a:ext cx="4569239" cy="304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284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14A25-9BF8-DF74-8465-480322B9A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920BE8-04E5-8927-7C24-8651E86129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48542-67BB-1DFB-35A3-C16637831AB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DFB3F4EB-3EC2-5D4E-E835-A90BF40308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8B12831C-B936-F9CC-88CE-1D718E30EC6E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Cost-Benefit analysis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6EF2124-0937-0C24-D246-E07FA5BF7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631868"/>
              </p:ext>
            </p:extLst>
          </p:nvPr>
        </p:nvGraphicFramePr>
        <p:xfrm>
          <a:off x="1458175" y="1172157"/>
          <a:ext cx="927565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5465">
                  <a:extLst>
                    <a:ext uri="{9D8B030D-6E8A-4147-A177-3AD203B41FA5}">
                      <a16:colId xmlns:a16="http://schemas.microsoft.com/office/drawing/2014/main" val="85119468"/>
                    </a:ext>
                  </a:extLst>
                </a:gridCol>
                <a:gridCol w="5190185">
                  <a:extLst>
                    <a:ext uri="{9D8B030D-6E8A-4147-A177-3AD203B41FA5}">
                      <a16:colId xmlns:a16="http://schemas.microsoft.com/office/drawing/2014/main" val="28765059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rade Gothic Next" panose="020B0503040303020004" pitchFamily="34" charset="0"/>
                        </a:rPr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rade Gothic Next" panose="020B0503040303020004" pitchFamily="34" charset="0"/>
                        </a:rPr>
                        <a:t>Benefit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484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rade Gothic Next" panose="020B0503040303020004" pitchFamily="34" charset="0"/>
                        </a:rPr>
                        <a:t>Lots of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rade Gothic Next" panose="020B0503040303020004" pitchFamily="34" charset="0"/>
                        </a:rPr>
                        <a:t>Full understanding of the application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771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rade Gothic Next" panose="020B0503040303020004" pitchFamily="34" charset="0"/>
                        </a:rPr>
                        <a:t>Not very fun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rade Gothic Next" panose="020B0503040303020004" pitchFamily="34" charset="0"/>
                        </a:rPr>
                        <a:t>Can give a detailed explanation of the implementation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338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rade Gothic Next" panose="020B0503040303020004" pitchFamily="34" charset="0"/>
                        </a:rPr>
                        <a:t>Will take a long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rade Gothic Next" panose="020B0503040303020004" pitchFamily="34" charset="0"/>
                        </a:rPr>
                        <a:t>Very low risk for the eventual implementation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00717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63EC977-15CE-E1D8-05C0-3E632984D1D6}"/>
              </a:ext>
            </a:extLst>
          </p:cNvPr>
          <p:cNvSpPr txBox="1"/>
          <p:nvPr/>
        </p:nvSpPr>
        <p:spPr>
          <a:xfrm>
            <a:off x="1458175" y="802825"/>
            <a:ext cx="2026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rade Gothic Next" panose="020B0503040303020004" pitchFamily="34" charset="0"/>
              </a:rPr>
              <a:t>Full, deep analysis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79C7227-4108-3386-381F-50BCECA816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987910"/>
              </p:ext>
            </p:extLst>
          </p:nvPr>
        </p:nvGraphicFramePr>
        <p:xfrm>
          <a:off x="1458174" y="3544644"/>
          <a:ext cx="9275651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4102">
                  <a:extLst>
                    <a:ext uri="{9D8B030D-6E8A-4147-A177-3AD203B41FA5}">
                      <a16:colId xmlns:a16="http://schemas.microsoft.com/office/drawing/2014/main" val="85119468"/>
                    </a:ext>
                  </a:extLst>
                </a:gridCol>
                <a:gridCol w="5151549">
                  <a:extLst>
                    <a:ext uri="{9D8B030D-6E8A-4147-A177-3AD203B41FA5}">
                      <a16:colId xmlns:a16="http://schemas.microsoft.com/office/drawing/2014/main" val="28765059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rade Gothic Next" panose="020B0503040303020004" pitchFamily="34" charset="0"/>
                        </a:rPr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rade Gothic Next" panose="020B0503040303020004" pitchFamily="34" charset="0"/>
                        </a:rPr>
                        <a:t>Benefit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484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rade Gothic Next" panose="020B0503040303020004" pitchFamily="34" charset="0"/>
                        </a:rPr>
                        <a:t>Higher risk when implementing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rade Gothic Next" panose="020B0503040303020004" pitchFamily="34" charset="0"/>
                        </a:rPr>
                        <a:t>Fast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771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rade Gothic Next" panose="020B0503040303020004" pitchFamily="34" charset="0"/>
                        </a:rPr>
                        <a:t>Doesn't teach me details about the 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rade Gothic Next" panose="020B0503040303020004" pitchFamily="34" charset="0"/>
                        </a:rPr>
                        <a:t>Don't have to dive into lots of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338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rade Gothic Next" panose="020B0503040303020004" pitchFamily="34" charset="0"/>
                        </a:rPr>
                        <a:t>Can't give a detailed explanation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rade Gothic Next" panose="020B0503040303020004" pitchFamily="34" charset="0"/>
                        </a:rPr>
                        <a:t>I don't have to understand the entire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007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rade Gothic Next" panose="020B0503040303020004" pitchFamily="34" charset="0"/>
                        </a:rPr>
                        <a:t>Leaves some questions unanswered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rade Gothic Next" panose="020B0503040303020004" pitchFamily="34" charset="0"/>
                        </a:rPr>
                        <a:t>Provides the answers that are needed </a:t>
                      </a:r>
                      <a:r>
                        <a:rPr lang="en-US" b="0" i="1" dirty="0">
                          <a:latin typeface="Trade Gothic Next" panose="020B0503040303020004" pitchFamily="34" charset="0"/>
                        </a:rPr>
                        <a:t>right 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527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Trade Gothic Next" panose="020B0503040303020004" pitchFamily="34" charset="0"/>
                        </a:rPr>
                        <a:t>Increased chance that </a:t>
                      </a:r>
                      <a:r>
                        <a:rPr lang="en-US" b="1" dirty="0">
                          <a:latin typeface="Trade Gothic Next" panose="020B0503040303020004" pitchFamily="34" charset="0"/>
                        </a:rPr>
                        <a:t>I might be wrong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latin typeface="Trade Gothic Next" panose="020B05030403030200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98445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3ED2372-8AEB-FA48-77E4-4467470D8F05}"/>
              </a:ext>
            </a:extLst>
          </p:cNvPr>
          <p:cNvSpPr txBox="1"/>
          <p:nvPr/>
        </p:nvSpPr>
        <p:spPr>
          <a:xfrm>
            <a:off x="1458175" y="3175312"/>
            <a:ext cx="2872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rade Gothic Next" panose="020B0503040303020004" pitchFamily="34" charset="0"/>
              </a:rPr>
              <a:t>Limited, high-level analysis</a:t>
            </a:r>
          </a:p>
        </p:txBody>
      </p:sp>
    </p:spTree>
    <p:extLst>
      <p:ext uri="{BB962C8B-B14F-4D97-AF65-F5344CB8AC3E}">
        <p14:creationId xmlns:p14="http://schemas.microsoft.com/office/powerpoint/2010/main" val="15331893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595EF-67E0-A818-128A-CC303C189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A0FB54-8ABE-DD3B-AB01-9C2840ABE7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BC7A38-B48A-0E9B-DF40-ABB6500BF34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CDDEEA34-B614-0AA2-2B30-4317BAA3E7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22FB6D7-39D6-CDF0-BBA5-0A769478519C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Cost-Benefit analysis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7850763-6066-5877-D1C5-3213FD02BBBF}"/>
              </a:ext>
            </a:extLst>
          </p:cNvPr>
          <p:cNvSpPr txBox="1">
            <a:spLocks/>
          </p:cNvSpPr>
          <p:nvPr/>
        </p:nvSpPr>
        <p:spPr>
          <a:xfrm>
            <a:off x="628918" y="3081068"/>
            <a:ext cx="10934164" cy="695864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AU" sz="24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“Do I need to </a:t>
            </a:r>
            <a:r>
              <a:rPr lang="en-AU" sz="2400" i="1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completely </a:t>
            </a:r>
            <a:r>
              <a:rPr lang="en-AU" sz="24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understand the application </a:t>
            </a:r>
            <a:r>
              <a:rPr lang="en-AU" sz="2400" b="1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right now</a:t>
            </a:r>
            <a:r>
              <a:rPr lang="en-AU" sz="24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28562503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F4625-C3EA-B8F4-4385-1C29DA389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113C6E-8AD6-05E4-ABE7-7341E5C50F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C162B3-5771-A6CD-ABE5-62B45FCB26C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7FD1D13A-7237-F248-F4FE-13ABE7C8E9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8EA6C9FF-2BCA-7BE0-BF85-AE732405471A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Cost-Benefit analysis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CABF627-843C-0E5C-9B5A-1A749E02340D}"/>
              </a:ext>
            </a:extLst>
          </p:cNvPr>
          <p:cNvGraphicFramePr>
            <a:graphicFrameLocks noGrp="1"/>
          </p:cNvGraphicFramePr>
          <p:nvPr/>
        </p:nvGraphicFramePr>
        <p:xfrm>
          <a:off x="1458175" y="1172157"/>
          <a:ext cx="927565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5465">
                  <a:extLst>
                    <a:ext uri="{9D8B030D-6E8A-4147-A177-3AD203B41FA5}">
                      <a16:colId xmlns:a16="http://schemas.microsoft.com/office/drawing/2014/main" val="85119468"/>
                    </a:ext>
                  </a:extLst>
                </a:gridCol>
                <a:gridCol w="5190185">
                  <a:extLst>
                    <a:ext uri="{9D8B030D-6E8A-4147-A177-3AD203B41FA5}">
                      <a16:colId xmlns:a16="http://schemas.microsoft.com/office/drawing/2014/main" val="28765059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rade Gothic Next" panose="020B0503040303020004" pitchFamily="34" charset="0"/>
                        </a:rPr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rade Gothic Next" panose="020B0503040303020004" pitchFamily="34" charset="0"/>
                        </a:rPr>
                        <a:t>Benefit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484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rade Gothic Next" panose="020B0503040303020004" pitchFamily="34" charset="0"/>
                        </a:rPr>
                        <a:t>Lots of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rade Gothic Next" panose="020B0503040303020004" pitchFamily="34" charset="0"/>
                        </a:rPr>
                        <a:t>Full understanding of the application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771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rade Gothic Next" panose="020B0503040303020004" pitchFamily="34" charset="0"/>
                        </a:rPr>
                        <a:t>Not very fun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rade Gothic Next" panose="020B0503040303020004" pitchFamily="34" charset="0"/>
                        </a:rPr>
                        <a:t>Can give a detailed explanation of the implementation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338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Trade Gothic Next" panose="020B0503040303020004" pitchFamily="34" charset="0"/>
                        </a:rPr>
                        <a:t>Will take a long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rade Gothic Next" panose="020B0503040303020004" pitchFamily="34" charset="0"/>
                        </a:rPr>
                        <a:t>Very low risk for the eventual implementation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00717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8F2092F-359D-6D8C-6E59-BAB6F0DA73FC}"/>
              </a:ext>
            </a:extLst>
          </p:cNvPr>
          <p:cNvSpPr txBox="1"/>
          <p:nvPr/>
        </p:nvSpPr>
        <p:spPr>
          <a:xfrm>
            <a:off x="1458175" y="802825"/>
            <a:ext cx="2026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rade Gothic Next" panose="020B0503040303020004" pitchFamily="34" charset="0"/>
              </a:rPr>
              <a:t>Full, deep analysis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7930CFE-0794-58CF-99FC-88F2717191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481418"/>
              </p:ext>
            </p:extLst>
          </p:nvPr>
        </p:nvGraphicFramePr>
        <p:xfrm>
          <a:off x="1458174" y="3544644"/>
          <a:ext cx="9275651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4102">
                  <a:extLst>
                    <a:ext uri="{9D8B030D-6E8A-4147-A177-3AD203B41FA5}">
                      <a16:colId xmlns:a16="http://schemas.microsoft.com/office/drawing/2014/main" val="85119468"/>
                    </a:ext>
                  </a:extLst>
                </a:gridCol>
                <a:gridCol w="5151549">
                  <a:extLst>
                    <a:ext uri="{9D8B030D-6E8A-4147-A177-3AD203B41FA5}">
                      <a16:colId xmlns:a16="http://schemas.microsoft.com/office/drawing/2014/main" val="28765059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rade Gothic Next" panose="020B0503040303020004" pitchFamily="34" charset="0"/>
                        </a:rPr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Trade Gothic Next" panose="020B0503040303020004" pitchFamily="34" charset="0"/>
                        </a:rPr>
                        <a:t>Benefit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484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rade Gothic Next" panose="020B0503040303020004" pitchFamily="34" charset="0"/>
                        </a:rPr>
                        <a:t>Higher risk when implementing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rade Gothic Next" panose="020B0503040303020004" pitchFamily="34" charset="0"/>
                        </a:rPr>
                        <a:t>Fast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771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rade Gothic Next" panose="020B0503040303020004" pitchFamily="34" charset="0"/>
                        </a:rPr>
                        <a:t>Doesn't teach me details about the 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rade Gothic Next" panose="020B0503040303020004" pitchFamily="34" charset="0"/>
                        </a:rPr>
                        <a:t>Don't have to dive into lots of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338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rade Gothic Next" panose="020B0503040303020004" pitchFamily="34" charset="0"/>
                        </a:rPr>
                        <a:t>Can't give a detailed explanation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rade Gothic Next" panose="020B0503040303020004" pitchFamily="34" charset="0"/>
                        </a:rPr>
                        <a:t>I don't have to understand the entire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007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rade Gothic Next" panose="020B0503040303020004" pitchFamily="34" charset="0"/>
                        </a:rPr>
                        <a:t>Leaves some questions unanswered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Trade Gothic Next" panose="020B0503040303020004" pitchFamily="34" charset="0"/>
                        </a:rPr>
                        <a:t>Provides the answers that are needed </a:t>
                      </a:r>
                      <a:r>
                        <a:rPr lang="en-US" b="0" i="1" dirty="0">
                          <a:latin typeface="Trade Gothic Next" panose="020B0503040303020004" pitchFamily="34" charset="0"/>
                        </a:rPr>
                        <a:t>right 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527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atin typeface="Trade Gothic Next" panose="020B0503040303020004" pitchFamily="34" charset="0"/>
                        </a:rPr>
                        <a:t>Increased chance that </a:t>
                      </a:r>
                      <a:r>
                        <a:rPr lang="en-US" b="1" dirty="0">
                          <a:latin typeface="Trade Gothic Next" panose="020B0503040303020004" pitchFamily="34" charset="0"/>
                        </a:rPr>
                        <a:t>I might be wrong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latin typeface="Trade Gothic Next" panose="020B05030403030200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98445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34D74E4-6668-0F75-36A5-EF42EC649965}"/>
              </a:ext>
            </a:extLst>
          </p:cNvPr>
          <p:cNvSpPr txBox="1"/>
          <p:nvPr/>
        </p:nvSpPr>
        <p:spPr>
          <a:xfrm>
            <a:off x="1458175" y="3175312"/>
            <a:ext cx="2872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rade Gothic Next" panose="020B0503040303020004" pitchFamily="34" charset="0"/>
              </a:rPr>
              <a:t>Limited, high-level analysis</a:t>
            </a:r>
          </a:p>
        </p:txBody>
      </p:sp>
    </p:spTree>
    <p:extLst>
      <p:ext uri="{BB962C8B-B14F-4D97-AF65-F5344CB8AC3E}">
        <p14:creationId xmlns:p14="http://schemas.microsoft.com/office/powerpoint/2010/main" val="34332113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67907-F13A-3164-2896-B9E4C6D3F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829BEF-75BA-D5D4-6B40-9224714924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DE82FF-D060-7518-4B99-35D529CCDE1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A405D816-B1A7-481D-9786-4B586B0107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A256AC78-CE9B-B22A-31A4-5FA03CC9A826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Cost-Benefit analysis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ED93D85-9803-94C3-9952-C1C33401CBDA}"/>
              </a:ext>
            </a:extLst>
          </p:cNvPr>
          <p:cNvSpPr txBox="1">
            <a:spLocks/>
          </p:cNvSpPr>
          <p:nvPr/>
        </p:nvSpPr>
        <p:spPr>
          <a:xfrm>
            <a:off x="2780671" y="2258531"/>
            <a:ext cx="6630657" cy="2340938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What data is coming in – </a:t>
            </a:r>
            <a:r>
              <a:rPr lang="en-AU" sz="2400" i="1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inputs</a:t>
            </a:r>
          </a:p>
          <a:p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What we want to see – </a:t>
            </a:r>
            <a:r>
              <a:rPr lang="en-AU" sz="2400" i="1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outputs</a:t>
            </a:r>
          </a:p>
          <a:p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What additional data we need to do the filtering</a:t>
            </a:r>
          </a:p>
          <a:p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Where the filtering needs to happen</a:t>
            </a:r>
          </a:p>
        </p:txBody>
      </p:sp>
    </p:spTree>
    <p:extLst>
      <p:ext uri="{BB962C8B-B14F-4D97-AF65-F5344CB8AC3E}">
        <p14:creationId xmlns:p14="http://schemas.microsoft.com/office/powerpoint/2010/main" val="23277348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67907-F13A-3164-2896-B9E4C6D3F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829BEF-75BA-D5D4-6B40-9224714924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DE82FF-D060-7518-4B99-35D529CCDE1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A405D816-B1A7-481D-9786-4B586B0107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A256AC78-CE9B-B22A-31A4-5FA03CC9A826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Cost-Benefit analysis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ED93D85-9803-94C3-9952-C1C33401CBDA}"/>
              </a:ext>
            </a:extLst>
          </p:cNvPr>
          <p:cNvSpPr txBox="1">
            <a:spLocks/>
          </p:cNvSpPr>
          <p:nvPr/>
        </p:nvSpPr>
        <p:spPr>
          <a:xfrm>
            <a:off x="3003997" y="2258531"/>
            <a:ext cx="6184006" cy="2340938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What data is coming in – </a:t>
            </a:r>
            <a:r>
              <a:rPr lang="en-AU" sz="2400" i="1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inputs</a:t>
            </a:r>
          </a:p>
          <a:p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What we want to see – </a:t>
            </a:r>
            <a:r>
              <a:rPr lang="en-AU" sz="2400" i="1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outputs</a:t>
            </a:r>
          </a:p>
          <a:p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What additional data we need to do that</a:t>
            </a:r>
          </a:p>
          <a:p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Where the filtering needs to happen</a:t>
            </a:r>
          </a:p>
        </p:txBody>
      </p:sp>
    </p:spTree>
    <p:extLst>
      <p:ext uri="{BB962C8B-B14F-4D97-AF65-F5344CB8AC3E}">
        <p14:creationId xmlns:p14="http://schemas.microsoft.com/office/powerpoint/2010/main" val="18249385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096AE-7338-20D6-D0CA-4B729B13B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905CD7-FF21-69F4-5CD3-2A2072D478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5EFCFE-7130-1048-1A95-723AB6B175F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B7B7C29C-0572-E1E9-1E90-8858C50EC2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8D30407F-89B3-F9BB-8F03-74E671822370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Cost-Benefit analysis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FA5B340-BDC8-2736-35B1-ABD10164B797}"/>
              </a:ext>
            </a:extLst>
          </p:cNvPr>
          <p:cNvSpPr txBox="1">
            <a:spLocks/>
          </p:cNvSpPr>
          <p:nvPr/>
        </p:nvSpPr>
        <p:spPr>
          <a:xfrm>
            <a:off x="3003997" y="1988930"/>
            <a:ext cx="6184006" cy="2880139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b="1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Cost-benefit analysis</a:t>
            </a: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 is an approach to evaluating the pros and cons of a decision, by making a comparison of the costs and benefits of that decision.</a:t>
            </a:r>
          </a:p>
          <a:p>
            <a:pPr marL="0" indent="0">
              <a:buNone/>
            </a:pPr>
            <a:r>
              <a:rPr lang="en-AU" sz="2400" b="1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It gives us a systematic framework to compare alternative decisions.</a:t>
            </a:r>
          </a:p>
        </p:txBody>
      </p:sp>
    </p:spTree>
    <p:extLst>
      <p:ext uri="{BB962C8B-B14F-4D97-AF65-F5344CB8AC3E}">
        <p14:creationId xmlns:p14="http://schemas.microsoft.com/office/powerpoint/2010/main" val="36478167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06C99-C427-1E62-F54D-73BCFF587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AA056B-1563-A615-D25F-271DDA2BA0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F660BA-7BF6-03BF-0655-AB46B625E27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C7DC892C-3994-3865-7294-19FFE956F0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0ADA468-B1F0-E04D-AEBD-238B5532636A}"/>
              </a:ext>
            </a:extLst>
          </p:cNvPr>
          <p:cNvSpPr txBox="1">
            <a:spLocks/>
          </p:cNvSpPr>
          <p:nvPr/>
        </p:nvSpPr>
        <p:spPr>
          <a:xfrm>
            <a:off x="3534310" y="767255"/>
            <a:ext cx="5299118" cy="5191756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Sunk cost fallacy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Ambiguity effect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Cost-Benefit analysis</a:t>
            </a:r>
            <a:endParaRPr lang="en-US" sz="3200" b="1" dirty="0">
              <a:latin typeface="Trade Gothic Next Heavy" panose="020B0503040303020004" pitchFamily="34" charset="0"/>
            </a:endParaRPr>
          </a:p>
          <a:p>
            <a:pPr marL="0" indent="0" algn="r">
              <a:buNone/>
            </a:pPr>
            <a:r>
              <a:rPr lang="en-US" sz="3200" b="1" dirty="0">
                <a:latin typeface="Trade Gothic Next Heavy" panose="020B0503040303020004" pitchFamily="34" charset="0"/>
              </a:rPr>
              <a:t>Asking good questions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Applying the LRM principle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Breaking the rules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Deferring learning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Hustle vs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31134964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6EF74-16FB-D9AF-86C2-86554557D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3FACAA-2E9D-A57B-4C07-751DA7665B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47C060-EAC2-DC33-443D-A2B31AE04D8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FAFB0DA8-6CB7-DFB9-9315-EC697636E24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0CD7373F-C792-0621-70F4-3C9A1C7FEC1C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Asking good questions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56178BC-8550-16E7-E7E9-E2A1BDD55B1E}"/>
              </a:ext>
            </a:extLst>
          </p:cNvPr>
          <p:cNvSpPr txBox="1">
            <a:spLocks/>
          </p:cNvSpPr>
          <p:nvPr/>
        </p:nvSpPr>
        <p:spPr>
          <a:xfrm>
            <a:off x="2092279" y="2568479"/>
            <a:ext cx="8007441" cy="1721041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b="1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Step Zero</a:t>
            </a:r>
          </a:p>
          <a:p>
            <a:pPr marL="0" indent="0">
              <a:buNone/>
            </a:pPr>
            <a:endParaRPr lang="en-AU" sz="2400" b="1" dirty="0">
              <a:solidFill>
                <a:srgbClr val="222222"/>
              </a:solidFill>
              <a:latin typeface="Trade Gothic Next" panose="020B0503040303020004" pitchFamily="34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“Bring me your </a:t>
            </a:r>
            <a:r>
              <a:rPr lang="en-AU" sz="2400" i="1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finest</a:t>
            </a:r>
            <a:r>
              <a:rPr lang="en-AU" sz="24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subject matter experts!”</a:t>
            </a:r>
          </a:p>
        </p:txBody>
      </p:sp>
    </p:spTree>
    <p:extLst>
      <p:ext uri="{BB962C8B-B14F-4D97-AF65-F5344CB8AC3E}">
        <p14:creationId xmlns:p14="http://schemas.microsoft.com/office/powerpoint/2010/main" val="16008880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0847E-3E1E-030F-5F02-A81FADA3A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5893C7-C889-24E5-FA93-4BD902E7B6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CC5B47-01FA-5ACF-488A-66BDB4AFC87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FA7B7733-62D6-724A-1331-96F195FC29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C01ECA0-8EFA-A846-E3EA-E9756C4EFF9C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Asking good questions</a:t>
            </a: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E4483CE4-80EB-B474-ED7A-BFDBDF0983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9577" y="1750230"/>
            <a:ext cx="6692845" cy="335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391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E6AA1-B920-E14D-F883-8CE4929DD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73BB29-76CB-9028-070C-09BE3C2C32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3F74C-2587-6CC5-E077-DDC9A4E8242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33C8BF52-D6AE-824C-0C9A-BB0EEC2FD8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506DBA5C-D371-D300-5F31-E05CE14A4515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Asking good questions</a:t>
            </a:r>
          </a:p>
        </p:txBody>
      </p:sp>
      <p:pic>
        <p:nvPicPr>
          <p:cNvPr id="9218" name="Picture 2" descr="When Fresh Air Went Out of Fashion at Hospitals | History| Smithsonian  Magazine">
            <a:extLst>
              <a:ext uri="{FF2B5EF4-FFF2-40B4-BE49-F238E27FC236}">
                <a16:creationId xmlns:a16="http://schemas.microsoft.com/office/drawing/2014/main" id="{50573352-169A-B081-A1BB-8DE6AAF8C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42" y="1845187"/>
            <a:ext cx="4666487" cy="349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upermarket News and Trends on Food Courts, Restaurants, Grocerants, and  Online Shopping. | Epicurious">
            <a:extLst>
              <a:ext uri="{FF2B5EF4-FFF2-40B4-BE49-F238E27FC236}">
                <a16:creationId xmlns:a16="http://schemas.microsoft.com/office/drawing/2014/main" id="{FA47B2C2-9B60-EEE0-1D48-3C4D63A1E8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28" r="7628"/>
          <a:stretch/>
        </p:blipFill>
        <p:spPr bwMode="auto">
          <a:xfrm>
            <a:off x="6096000" y="1845187"/>
            <a:ext cx="5051858" cy="349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CC86B6-4DE9-DB80-BE03-94E07E576DDE}"/>
              </a:ext>
            </a:extLst>
          </p:cNvPr>
          <p:cNvSpPr txBox="1"/>
          <p:nvPr/>
        </p:nvSpPr>
        <p:spPr>
          <a:xfrm>
            <a:off x="5447425" y="1168327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rade Gothic Next" panose="020B0503040303020004" pitchFamily="34" charset="0"/>
              </a:rPr>
              <a:t>Context!</a:t>
            </a:r>
          </a:p>
        </p:txBody>
      </p:sp>
    </p:spTree>
    <p:extLst>
      <p:ext uri="{BB962C8B-B14F-4D97-AF65-F5344CB8AC3E}">
        <p14:creationId xmlns:p14="http://schemas.microsoft.com/office/powerpoint/2010/main" val="1505675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3E2B10-8F10-B653-E6A2-C0BEA6109D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CADB4C-1FD8-66E6-FE78-67E1C47259B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6109E91B-B296-799B-A3C5-9DBF9ECD5F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D9DAA78-4FBC-12D7-D5BD-19681DA808F1}"/>
              </a:ext>
            </a:extLst>
          </p:cNvPr>
          <p:cNvSpPr txBox="1">
            <a:spLocks/>
          </p:cNvSpPr>
          <p:nvPr/>
        </p:nvSpPr>
        <p:spPr>
          <a:xfrm>
            <a:off x="1686327" y="2790014"/>
            <a:ext cx="8819346" cy="1277971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AU" sz="2400" b="0" i="0" dirty="0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“great, another armchair psychologist.”</a:t>
            </a:r>
          </a:p>
          <a:p>
            <a:pPr marL="0" indent="0" algn="l">
              <a:buNone/>
            </a:pPr>
            <a:r>
              <a:rPr lang="en-AU" sz="24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 probably you right now</a:t>
            </a:r>
            <a:endParaRPr lang="en-AU" b="0" i="1" dirty="0">
              <a:solidFill>
                <a:srgbClr val="222222"/>
              </a:solidFill>
              <a:effectLst/>
              <a:latin typeface="Trade Gothic Next" panose="020B05030403030200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0C8494A-C665-F0E2-6240-DE91437F03FD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Minimum Viable Programmer</a:t>
            </a:r>
          </a:p>
        </p:txBody>
      </p:sp>
    </p:spTree>
    <p:extLst>
      <p:ext uri="{BB962C8B-B14F-4D97-AF65-F5344CB8AC3E}">
        <p14:creationId xmlns:p14="http://schemas.microsoft.com/office/powerpoint/2010/main" val="39105355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28715-B5BC-2779-AE91-DA9285A0D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D4094B-BA34-35F4-4A2F-A9A2F9DD3EB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4E211C-B5D0-7CDF-9F66-8FC915D5185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C46B9261-59E3-880F-E358-65408BCAA8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6E3FD18-4C88-3E81-BF25-D887CF4CD12A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Asking good questions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3B57BE0-92B7-5DB4-49C6-A2646CD756FF}"/>
              </a:ext>
            </a:extLst>
          </p:cNvPr>
          <p:cNvSpPr txBox="1">
            <a:spLocks/>
          </p:cNvSpPr>
          <p:nvPr/>
        </p:nvSpPr>
        <p:spPr>
          <a:xfrm>
            <a:off x="2092279" y="1796174"/>
            <a:ext cx="8007441" cy="3265651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“Does this date field need the time?”</a:t>
            </a:r>
          </a:p>
          <a:p>
            <a:pPr marL="0" indent="0">
              <a:buNone/>
            </a:pPr>
            <a:endParaRPr lang="en-AU" sz="2400" dirty="0">
              <a:solidFill>
                <a:srgbClr val="22222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vs</a:t>
            </a:r>
          </a:p>
          <a:p>
            <a:pPr marL="0" indent="0">
              <a:buNone/>
            </a:pPr>
            <a:endParaRPr lang="en-AU" sz="2400" dirty="0">
              <a:solidFill>
                <a:srgbClr val="22222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“Can you explain to me what this field is going to be used for?”</a:t>
            </a:r>
          </a:p>
        </p:txBody>
      </p:sp>
    </p:spTree>
    <p:extLst>
      <p:ext uri="{BB962C8B-B14F-4D97-AF65-F5344CB8AC3E}">
        <p14:creationId xmlns:p14="http://schemas.microsoft.com/office/powerpoint/2010/main" val="42514830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28715-B5BC-2779-AE91-DA9285A0D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D4094B-BA34-35F4-4A2F-A9A2F9DD3EB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4E211C-B5D0-7CDF-9F66-8FC915D5185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C46B9261-59E3-880F-E358-65408BCAA8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6E3FD18-4C88-3E81-BF25-D887CF4CD12A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Asking good questions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3B57BE0-92B7-5DB4-49C6-A2646CD756FF}"/>
              </a:ext>
            </a:extLst>
          </p:cNvPr>
          <p:cNvSpPr txBox="1">
            <a:spLocks/>
          </p:cNvSpPr>
          <p:nvPr/>
        </p:nvSpPr>
        <p:spPr>
          <a:xfrm>
            <a:off x="2092279" y="1796174"/>
            <a:ext cx="8007441" cy="3265651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“Does this date field need the time?”</a:t>
            </a:r>
          </a:p>
          <a:p>
            <a:pPr marL="0" indent="0">
              <a:buNone/>
            </a:pPr>
            <a:endParaRPr lang="en-AU" sz="2400" dirty="0">
              <a:solidFill>
                <a:srgbClr val="22222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vs</a:t>
            </a:r>
          </a:p>
          <a:p>
            <a:pPr marL="0" indent="0">
              <a:buNone/>
            </a:pPr>
            <a:endParaRPr lang="en-AU" sz="2400" dirty="0">
              <a:solidFill>
                <a:srgbClr val="22222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“Can you explain to me what this field is going to be used for?”</a:t>
            </a:r>
          </a:p>
        </p:txBody>
      </p:sp>
    </p:spTree>
    <p:extLst>
      <p:ext uri="{BB962C8B-B14F-4D97-AF65-F5344CB8AC3E}">
        <p14:creationId xmlns:p14="http://schemas.microsoft.com/office/powerpoint/2010/main" val="24183837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BED4A-521A-C5D0-A273-4AA888015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49514D-BF10-35DB-36F9-32E03F7DA2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13C9D9-D99D-2D18-0F75-8DA3133F803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42C1BD4B-4F0D-6E44-FA30-2A1F5B4D21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99E4F23A-072C-E623-26EA-D5F261A4149C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Asking good questions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485A09E-6357-7D57-9EA6-789E4F7CDF7C}"/>
              </a:ext>
            </a:extLst>
          </p:cNvPr>
          <p:cNvSpPr txBox="1">
            <a:spLocks/>
          </p:cNvSpPr>
          <p:nvPr/>
        </p:nvSpPr>
        <p:spPr>
          <a:xfrm>
            <a:off x="2092279" y="2105481"/>
            <a:ext cx="8007441" cy="2647037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“That field is to record the time we did the maintenance work.”</a:t>
            </a:r>
          </a:p>
          <a:p>
            <a:pPr marL="0" indent="0">
              <a:buNone/>
            </a:pPr>
            <a:endParaRPr lang="en-AU" sz="2400" dirty="0">
              <a:solidFill>
                <a:srgbClr val="22222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AU" sz="2400" b="1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Clarify</a:t>
            </a:r>
            <a:r>
              <a:rPr lang="en-AU" sz="24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“Is that the time you started the work, or when you finished it?”</a:t>
            </a:r>
          </a:p>
        </p:txBody>
      </p:sp>
    </p:spTree>
    <p:extLst>
      <p:ext uri="{BB962C8B-B14F-4D97-AF65-F5344CB8AC3E}">
        <p14:creationId xmlns:p14="http://schemas.microsoft.com/office/powerpoint/2010/main" val="8348892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B9C25-28AA-D8AD-7E5C-CE130C201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C0B5C3-2A63-A79B-BBAB-9C659C69F8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CF05A-9873-670B-B489-D1E6A9F04A5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A8543095-0656-E2A8-A567-B05059F76B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0F704B51-A4B8-22C7-2907-27A7CF314010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Asking good questions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AEE41B5-8DA5-DC77-9CA0-0BE4E7826B26}"/>
              </a:ext>
            </a:extLst>
          </p:cNvPr>
          <p:cNvSpPr txBox="1">
            <a:spLocks/>
          </p:cNvSpPr>
          <p:nvPr/>
        </p:nvSpPr>
        <p:spPr>
          <a:xfrm>
            <a:off x="2092279" y="2897639"/>
            <a:ext cx="8007441" cy="1062722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b="1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Information bias: </a:t>
            </a: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The tendency to collect more information that is needed to understand a problem, or make a decision</a:t>
            </a:r>
          </a:p>
        </p:txBody>
      </p:sp>
    </p:spTree>
    <p:extLst>
      <p:ext uri="{BB962C8B-B14F-4D97-AF65-F5344CB8AC3E}">
        <p14:creationId xmlns:p14="http://schemas.microsoft.com/office/powerpoint/2010/main" val="33397209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ED088-831E-1A4E-8FE4-79AC4ED24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E15F54-3DCA-52FE-86F0-F106E39C1A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566C89-2A96-94A6-6138-99F7FC6F921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F2C9C974-83A7-4062-4D22-2258C72FCC2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9C0238D-5BA5-5DEE-6CA2-0FCC4DEE0637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Asking good questions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965E503-3C41-9B3D-7211-44B5B0D5C426}"/>
              </a:ext>
            </a:extLst>
          </p:cNvPr>
          <p:cNvSpPr txBox="1">
            <a:spLocks/>
          </p:cNvSpPr>
          <p:nvPr/>
        </p:nvSpPr>
        <p:spPr>
          <a:xfrm>
            <a:off x="2092279" y="1992952"/>
            <a:ext cx="8007441" cy="2872096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Take time to reflect on your understanding</a:t>
            </a:r>
          </a:p>
          <a:p>
            <a:pPr marL="0" indent="0">
              <a:buNone/>
            </a:pPr>
            <a:endParaRPr lang="en-AU" sz="2400" dirty="0">
              <a:solidFill>
                <a:srgbClr val="222222"/>
              </a:solidFill>
              <a:latin typeface="Trade Gothic Next" panose="020B0503040303020004" pitchFamily="34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Don't make assumptions</a:t>
            </a:r>
          </a:p>
          <a:p>
            <a:pPr marL="0" indent="0">
              <a:buNone/>
            </a:pPr>
            <a:endParaRPr lang="en-AU" sz="2400" dirty="0">
              <a:solidFill>
                <a:srgbClr val="222222"/>
              </a:solidFill>
              <a:latin typeface="Trade Gothic Next" panose="020B0503040303020004" pitchFamily="34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Iterate</a:t>
            </a:r>
          </a:p>
        </p:txBody>
      </p:sp>
    </p:spTree>
    <p:extLst>
      <p:ext uri="{BB962C8B-B14F-4D97-AF65-F5344CB8AC3E}">
        <p14:creationId xmlns:p14="http://schemas.microsoft.com/office/powerpoint/2010/main" val="21148845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ED088-831E-1A4E-8FE4-79AC4ED24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E15F54-3DCA-52FE-86F0-F106E39C1A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566C89-2A96-94A6-6138-99F7FC6F921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F2C9C974-83A7-4062-4D22-2258C72FCC2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9C0238D-5BA5-5DEE-6CA2-0FCC4DEE0637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Asking good questions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965E503-3C41-9B3D-7211-44B5B0D5C426}"/>
              </a:ext>
            </a:extLst>
          </p:cNvPr>
          <p:cNvSpPr txBox="1">
            <a:spLocks/>
          </p:cNvSpPr>
          <p:nvPr/>
        </p:nvSpPr>
        <p:spPr>
          <a:xfrm>
            <a:off x="2092279" y="1194253"/>
            <a:ext cx="8007441" cy="4469493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Find the right people.</a:t>
            </a:r>
          </a:p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Get the right context.</a:t>
            </a:r>
          </a:p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Avoid leading questions.</a:t>
            </a:r>
          </a:p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Ask open-ended questions.</a:t>
            </a:r>
          </a:p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Ask for clarification.</a:t>
            </a:r>
          </a:p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Avoid the information bias – prefer valuable questions.</a:t>
            </a:r>
          </a:p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Avoid making assumptions.</a:t>
            </a:r>
          </a:p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Reflect and iterate.</a:t>
            </a:r>
          </a:p>
        </p:txBody>
      </p:sp>
    </p:spTree>
    <p:extLst>
      <p:ext uri="{BB962C8B-B14F-4D97-AF65-F5344CB8AC3E}">
        <p14:creationId xmlns:p14="http://schemas.microsoft.com/office/powerpoint/2010/main" val="36652817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35FB1-B720-752B-054C-382902DB1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42C391-AA33-8662-A2A9-29F2EF1072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FEA62C-C7F6-45E3-EA2F-AAFED1F160B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61548284-5703-77CB-9BAB-A73FE52397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9317E83-523E-A36C-24C1-D0276D074B44}"/>
              </a:ext>
            </a:extLst>
          </p:cNvPr>
          <p:cNvSpPr txBox="1">
            <a:spLocks/>
          </p:cNvSpPr>
          <p:nvPr/>
        </p:nvSpPr>
        <p:spPr>
          <a:xfrm>
            <a:off x="3534310" y="767255"/>
            <a:ext cx="5299118" cy="5191756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Sunk cost fallacy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Ambiguity effect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Cost-Benefit analysis</a:t>
            </a:r>
            <a:endParaRPr lang="en-US" sz="3200" b="1" dirty="0">
              <a:latin typeface="Trade Gothic Next Heavy" panose="020B0503040303020004" pitchFamily="34" charset="0"/>
            </a:endParaRP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Asking good questions</a:t>
            </a:r>
          </a:p>
          <a:p>
            <a:pPr marL="0" indent="0" algn="r">
              <a:buNone/>
            </a:pPr>
            <a:r>
              <a:rPr lang="en-US" sz="3200" b="1" dirty="0">
                <a:latin typeface="Trade Gothic Next Heavy" panose="020B0503040303020004" pitchFamily="34" charset="0"/>
              </a:rPr>
              <a:t>Applying the LRM principle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Breaking the rules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Deferring learning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Hustle vs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15422942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7A14B-DF13-9EEA-5CA8-7100FAA79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144DBE-2E25-FE51-76B6-20F6E33823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65D02-2564-2B89-314D-4B7CB2A3CE2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C1050DD8-ED0E-AC0A-1BBE-DBCA7D8ACF7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DF185E4-3A1F-2681-A6E5-CBCE963FB48A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1153933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Applying the Last Responsible Moment principle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CF30FAA-E017-5A34-BFDF-B0044074DFB4}"/>
              </a:ext>
            </a:extLst>
          </p:cNvPr>
          <p:cNvSpPr txBox="1">
            <a:spLocks/>
          </p:cNvSpPr>
          <p:nvPr/>
        </p:nvSpPr>
        <p:spPr>
          <a:xfrm>
            <a:off x="1976370" y="2905769"/>
            <a:ext cx="8007441" cy="1046462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b="1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Ambiguity effect: </a:t>
            </a: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tending towards a choice we’re more familiar with, even given a choice with a better outcome</a:t>
            </a:r>
          </a:p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32379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5902A-CA1E-2725-B6C6-EA869E9D3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1868B2-EE4D-CFA6-A802-B8FFB3E6F4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D0883F-5CF9-452A-D586-4539A6A30AA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DEA96279-169F-CE5F-0F22-D819CA0787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D31AB67-BC12-05BE-1702-02C6759760E3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1153933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Applying the Last Responsible Moment principle</a:t>
            </a:r>
          </a:p>
        </p:txBody>
      </p:sp>
      <p:pic>
        <p:nvPicPr>
          <p:cNvPr id="8" name="Picture 7" descr="A screenshot of a calendar&#10;&#10;Description automatically generated">
            <a:extLst>
              <a:ext uri="{FF2B5EF4-FFF2-40B4-BE49-F238E27FC236}">
                <a16:creationId xmlns:a16="http://schemas.microsoft.com/office/drawing/2014/main" id="{7ADA272C-F2DF-7106-CEAA-8BAB834B0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3338" y="2056909"/>
            <a:ext cx="3956726" cy="274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937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025E0-3344-B574-6D42-4EA2BBEB3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8E44E7-4770-77ED-7AB3-79C57B3D16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2EF110-29AF-6CAD-DF2F-875F4E674FB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459E2B28-2A3F-6C05-F5D9-815D153750A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0F86328-A7C6-9C3B-77C1-0B6E5E3E9CDB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1153933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Applying the Last Responsible Moment principle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E48B88F5-13C2-6BFF-8A83-364DCE86A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95" y="1413545"/>
            <a:ext cx="4375217" cy="403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6EC03D-AF55-662D-8453-B60CCA76A6EE}"/>
              </a:ext>
            </a:extLst>
          </p:cNvPr>
          <p:cNvSpPr txBox="1"/>
          <p:nvPr/>
        </p:nvSpPr>
        <p:spPr>
          <a:xfrm>
            <a:off x="5131012" y="4798124"/>
            <a:ext cx="3807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rade Gothic Next" panose="020B0503040303020004" pitchFamily="34" charset="0"/>
              </a:rPr>
              <a:t>Every  good tech slide deck needs a page full of database vendor logos</a:t>
            </a:r>
          </a:p>
        </p:txBody>
      </p:sp>
    </p:spTree>
    <p:extLst>
      <p:ext uri="{BB962C8B-B14F-4D97-AF65-F5344CB8AC3E}">
        <p14:creationId xmlns:p14="http://schemas.microsoft.com/office/powerpoint/2010/main" val="1594095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DE14D-A245-D3EF-6598-B84B60C9B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6E643E-95E8-D096-D7BF-2974BD6800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72234-AD80-AAA7-609B-65C3E97D683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27996C82-C855-68D1-2D68-740B6D3ACE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AE96DFB1-F63E-1814-B748-278223EB6263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Minimum Viable Programmer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37E6BEA-D010-292C-6C10-30C5E9BBFCCB}"/>
              </a:ext>
            </a:extLst>
          </p:cNvPr>
          <p:cNvSpPr txBox="1">
            <a:spLocks/>
          </p:cNvSpPr>
          <p:nvPr/>
        </p:nvSpPr>
        <p:spPr>
          <a:xfrm>
            <a:off x="1862419" y="2010577"/>
            <a:ext cx="6971010" cy="2836846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>
                <a:latin typeface="Trade Gothic Next Heavy" panose="020B0903040303020004" pitchFamily="34" charset="0"/>
              </a:rPr>
              <a:t>Last Responsible Moment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Cost vs benefit, logical fallacies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Hustle?</a:t>
            </a:r>
          </a:p>
        </p:txBody>
      </p:sp>
    </p:spTree>
    <p:extLst>
      <p:ext uri="{BB962C8B-B14F-4D97-AF65-F5344CB8AC3E}">
        <p14:creationId xmlns:p14="http://schemas.microsoft.com/office/powerpoint/2010/main" val="9442047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E0924-E1D5-A5E1-C1A8-8CF35E1E6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199AEA-EE62-63F7-76CF-69B0E37A59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C7A624-C439-0C62-D01B-CC792833A3B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7712CC5D-B36A-F6CF-370F-D1D24E70A1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980BD98-6499-3E5E-D6FB-AF03AD5CA07F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1153933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Applying the Last Responsible Moment principle</a:t>
            </a:r>
          </a:p>
        </p:txBody>
      </p:sp>
      <p:pic>
        <p:nvPicPr>
          <p:cNvPr id="7" name="Picture 6" descr="A logo with a dolphin&#10;&#10;Description automatically generated">
            <a:extLst>
              <a:ext uri="{FF2B5EF4-FFF2-40B4-BE49-F238E27FC236}">
                <a16:creationId xmlns:a16="http://schemas.microsoft.com/office/drawing/2014/main" id="{2B6595FC-22D3-3302-BE02-F201F0C627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773" y="2198754"/>
            <a:ext cx="4750453" cy="24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943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E0924-E1D5-A5E1-C1A8-8CF35E1E6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199AEA-EE62-63F7-76CF-69B0E37A59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C7A624-C439-0C62-D01B-CC792833A3B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7712CC5D-B36A-F6CF-370F-D1D24E70A1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980BD98-6499-3E5E-D6FB-AF03AD5CA07F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1153933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Applying the Last Responsible Moment principle</a:t>
            </a:r>
          </a:p>
        </p:txBody>
      </p:sp>
      <p:pic>
        <p:nvPicPr>
          <p:cNvPr id="7" name="Picture 6" descr="A logo with a dolphin&#10;&#10;Description automatically generated">
            <a:extLst>
              <a:ext uri="{FF2B5EF4-FFF2-40B4-BE49-F238E27FC236}">
                <a16:creationId xmlns:a16="http://schemas.microsoft.com/office/drawing/2014/main" id="{2B6595FC-22D3-3302-BE02-F201F0C627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773" y="2198754"/>
            <a:ext cx="4750453" cy="24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033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E0924-E1D5-A5E1-C1A8-8CF35E1E6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199AEA-EE62-63F7-76CF-69B0E37A59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C7A624-C439-0C62-D01B-CC792833A3B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7712CC5D-B36A-F6CF-370F-D1D24E70A1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980BD98-6499-3E5E-D6FB-AF03AD5CA07F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1153933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Applying the Last Responsible Moment principle</a:t>
            </a:r>
          </a:p>
        </p:txBody>
      </p:sp>
      <p:pic>
        <p:nvPicPr>
          <p:cNvPr id="7" name="Picture 6" descr="A logo with a dolphin&#10;&#10;Description automatically generated">
            <a:extLst>
              <a:ext uri="{FF2B5EF4-FFF2-40B4-BE49-F238E27FC236}">
                <a16:creationId xmlns:a16="http://schemas.microsoft.com/office/drawing/2014/main" id="{2B6595FC-22D3-3302-BE02-F201F0C627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0846" y="2681122"/>
            <a:ext cx="2887845" cy="1495756"/>
          </a:xfrm>
          <a:prstGeom prst="rect">
            <a:avLst/>
          </a:prstGeom>
        </p:spPr>
      </p:pic>
      <p:pic>
        <p:nvPicPr>
          <p:cNvPr id="2050" name="Picture 2" descr="The Three Layered Architecture. Layers | by Dean Rubin | Medium">
            <a:extLst>
              <a:ext uri="{FF2B5EF4-FFF2-40B4-BE49-F238E27FC236}">
                <a16:creationId xmlns:a16="http://schemas.microsoft.com/office/drawing/2014/main" id="{47C38690-8916-DA55-C93F-CF3495143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917" y="967509"/>
            <a:ext cx="1569927" cy="492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9866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7A14B-DF13-9EEA-5CA8-7100FAA79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144DBE-2E25-FE51-76B6-20F6E33823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65D02-2564-2B89-314D-4B7CB2A3CE2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C1050DD8-ED0E-AC0A-1BBE-DBCA7D8ACF7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DF185E4-3A1F-2681-A6E5-CBCE963FB48A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1153933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Applying the Last Responsible Moment principle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CF30FAA-E017-5A34-BFDF-B0044074DFB4}"/>
              </a:ext>
            </a:extLst>
          </p:cNvPr>
          <p:cNvSpPr txBox="1">
            <a:spLocks/>
          </p:cNvSpPr>
          <p:nvPr/>
        </p:nvSpPr>
        <p:spPr>
          <a:xfrm>
            <a:off x="2092279" y="2292797"/>
            <a:ext cx="8007441" cy="2272406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Remember the Ambiguity effect.</a:t>
            </a:r>
          </a:p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Time-box investigations.</a:t>
            </a:r>
          </a:p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Set yourself up to pivot easily.</a:t>
            </a:r>
          </a:p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Seek feedback early.</a:t>
            </a:r>
          </a:p>
        </p:txBody>
      </p:sp>
    </p:spTree>
    <p:extLst>
      <p:ext uri="{BB962C8B-B14F-4D97-AF65-F5344CB8AC3E}">
        <p14:creationId xmlns:p14="http://schemas.microsoft.com/office/powerpoint/2010/main" val="39424741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FA0FB-16B4-84A0-4634-A56741066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ACC6B9-4913-D68E-C6B4-1D806DA0BB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7E7F2B-C4F6-6750-B31C-B1FE00AF6C9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E56B16F6-675B-BC60-61A9-3C8D94F2AB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DB28B8D6-540B-4158-BFB6-E3555E1444A3}"/>
              </a:ext>
            </a:extLst>
          </p:cNvPr>
          <p:cNvSpPr txBox="1">
            <a:spLocks/>
          </p:cNvSpPr>
          <p:nvPr/>
        </p:nvSpPr>
        <p:spPr>
          <a:xfrm>
            <a:off x="3534310" y="767255"/>
            <a:ext cx="5299118" cy="5191756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Sunk cost fallacy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Ambiguity effect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Cost-Benefit analysis</a:t>
            </a:r>
            <a:endParaRPr lang="en-US" sz="3200" b="1" dirty="0">
              <a:latin typeface="Trade Gothic Next Heavy" panose="020B0503040303020004" pitchFamily="34" charset="0"/>
            </a:endParaRP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Asking good questions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Applying the LRM principle</a:t>
            </a:r>
          </a:p>
          <a:p>
            <a:pPr marL="0" indent="0" algn="r">
              <a:buNone/>
            </a:pPr>
            <a:r>
              <a:rPr lang="en-US" sz="3200" b="1" dirty="0">
                <a:latin typeface="Trade Gothic Next Heavy" panose="020B0503040303020004" pitchFamily="34" charset="0"/>
              </a:rPr>
              <a:t>Breaking the rules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Deferring learning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Hustle vs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11559858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C4834-31E9-C391-89B5-E91C29FA9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CA9582-FFC7-6A74-07EE-3C520A4DA6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667159-E926-EADF-A415-5E5711271E9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96B6E8E0-6EC0-52DD-CFA1-5E1B1A36AB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0182E0D4-BB9E-FC45-8D24-ADF42391331D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1153933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Breaking the rules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00FC5AC-D8B4-AA9A-431A-1CA9AB9A1C57}"/>
              </a:ext>
            </a:extLst>
          </p:cNvPr>
          <p:cNvSpPr txBox="1">
            <a:spLocks/>
          </p:cNvSpPr>
          <p:nvPr/>
        </p:nvSpPr>
        <p:spPr>
          <a:xfrm>
            <a:off x="2092280" y="1706846"/>
            <a:ext cx="8007441" cy="3444308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b="1" i="0" dirty="0">
                <a:solidFill>
                  <a:srgbClr val="222222"/>
                </a:solidFill>
                <a:effectLst/>
                <a:latin typeface="??"/>
              </a:rPr>
              <a:t>SOLID principles</a:t>
            </a:r>
          </a:p>
          <a:p>
            <a:r>
              <a:rPr lang="en-AU" sz="2400" b="0" i="0" dirty="0">
                <a:solidFill>
                  <a:srgbClr val="222222"/>
                </a:solidFill>
                <a:effectLst/>
                <a:latin typeface="??"/>
              </a:rPr>
              <a:t>Single Responsibility</a:t>
            </a:r>
          </a:p>
          <a:p>
            <a:r>
              <a:rPr lang="en-AU" sz="2400" b="0" i="0" dirty="0">
                <a:solidFill>
                  <a:srgbClr val="222222"/>
                </a:solidFill>
                <a:effectLst/>
                <a:latin typeface="??"/>
              </a:rPr>
              <a:t>Open-closed</a:t>
            </a:r>
          </a:p>
          <a:p>
            <a:r>
              <a:rPr lang="en-AU" sz="2400" b="0" i="0" dirty="0" err="1">
                <a:solidFill>
                  <a:srgbClr val="222222"/>
                </a:solidFill>
                <a:effectLst/>
                <a:latin typeface="??"/>
              </a:rPr>
              <a:t>Liskov</a:t>
            </a:r>
            <a:r>
              <a:rPr lang="en-AU" sz="2400" b="0" i="0" dirty="0">
                <a:solidFill>
                  <a:srgbClr val="222222"/>
                </a:solidFill>
                <a:effectLst/>
                <a:latin typeface="??"/>
              </a:rPr>
              <a:t> Substitution</a:t>
            </a:r>
          </a:p>
          <a:p>
            <a:r>
              <a:rPr lang="en-AU" sz="2400" b="0" i="0" dirty="0">
                <a:solidFill>
                  <a:srgbClr val="222222"/>
                </a:solidFill>
                <a:effectLst/>
                <a:latin typeface="??"/>
              </a:rPr>
              <a:t>Interface Segregation</a:t>
            </a:r>
          </a:p>
          <a:p>
            <a:r>
              <a:rPr lang="en-AU" sz="2400" b="0" i="0" dirty="0">
                <a:solidFill>
                  <a:srgbClr val="222222"/>
                </a:solidFill>
                <a:effectLst/>
                <a:latin typeface="??"/>
              </a:rPr>
              <a:t>Dependency Inversion</a:t>
            </a:r>
            <a:endParaRPr lang="en-AU" sz="2400" dirty="0">
              <a:solidFill>
                <a:srgbClr val="222222"/>
              </a:solidFill>
              <a:latin typeface="Trade Gothic Next" panose="020B0503040303020004" pitchFamily="34" charset="0"/>
              <a:cs typeface="Consolas" panose="020B0609020204030204" pitchFamily="49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7DE56E9-B4CE-DD6E-E908-661B503EA0A7}"/>
              </a:ext>
            </a:extLst>
          </p:cNvPr>
          <p:cNvGrpSpPr/>
          <p:nvPr/>
        </p:nvGrpSpPr>
        <p:grpSpPr>
          <a:xfrm>
            <a:off x="7495639" y="1765037"/>
            <a:ext cx="2735418" cy="3327925"/>
            <a:chOff x="7598670" y="1939612"/>
            <a:chExt cx="2735418" cy="3327925"/>
          </a:xfrm>
        </p:grpSpPr>
        <p:pic>
          <p:nvPicPr>
            <p:cNvPr id="12290" name="Picture 2" descr="Portrait of Barbara Liskov">
              <a:extLst>
                <a:ext uri="{FF2B5EF4-FFF2-40B4-BE49-F238E27FC236}">
                  <a16:creationId xmlns:a16="http://schemas.microsoft.com/office/drawing/2014/main" id="{579D66EF-6121-91C3-04EB-4F8892F6F0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2531" y="1939612"/>
              <a:ext cx="2127697" cy="2978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5700D36-BF4D-664E-E968-F45D72642736}"/>
                </a:ext>
              </a:extLst>
            </p:cNvPr>
            <p:cNvSpPr txBox="1"/>
            <p:nvPr/>
          </p:nvSpPr>
          <p:spPr>
            <a:xfrm>
              <a:off x="7598670" y="4959760"/>
              <a:ext cx="27354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Barbara </a:t>
              </a:r>
              <a:r>
                <a:rPr lang="en-US" sz="1400" dirty="0" err="1"/>
                <a:t>Liskov</a:t>
              </a:r>
              <a:r>
                <a:rPr lang="en-US" sz="1400" dirty="0"/>
                <a:t>. Invented the “L”!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59995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C4834-31E9-C391-89B5-E91C29FA9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CA9582-FFC7-6A74-07EE-3C520A4DA6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667159-E926-EADF-A415-5E5711271E9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96B6E8E0-6EC0-52DD-CFA1-5E1B1A36AB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0182E0D4-BB9E-FC45-8D24-ADF42391331D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1153933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Breaking the rules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00FC5AC-D8B4-AA9A-431A-1CA9AB9A1C57}"/>
              </a:ext>
            </a:extLst>
          </p:cNvPr>
          <p:cNvSpPr txBox="1">
            <a:spLocks/>
          </p:cNvSpPr>
          <p:nvPr/>
        </p:nvSpPr>
        <p:spPr>
          <a:xfrm>
            <a:off x="2092280" y="1706846"/>
            <a:ext cx="8007441" cy="3444308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b="1" i="0" dirty="0">
                <a:solidFill>
                  <a:srgbClr val="222222"/>
                </a:solidFill>
                <a:effectLst/>
                <a:latin typeface="??"/>
              </a:rPr>
              <a:t>SOLID principles</a:t>
            </a:r>
          </a:p>
          <a:p>
            <a:r>
              <a:rPr lang="en-AU" sz="2400" b="0" i="0" dirty="0">
                <a:solidFill>
                  <a:srgbClr val="222222"/>
                </a:solidFill>
                <a:effectLst/>
                <a:latin typeface="??"/>
              </a:rPr>
              <a:t>Single Responsibility</a:t>
            </a:r>
          </a:p>
          <a:p>
            <a:r>
              <a:rPr lang="en-AU" sz="2400" b="0" i="0" dirty="0">
                <a:solidFill>
                  <a:srgbClr val="222222"/>
                </a:solidFill>
                <a:effectLst/>
                <a:latin typeface="??"/>
              </a:rPr>
              <a:t>Open-closed</a:t>
            </a:r>
          </a:p>
          <a:p>
            <a:r>
              <a:rPr lang="en-AU" sz="2400" b="0" i="0" dirty="0" err="1">
                <a:solidFill>
                  <a:srgbClr val="222222"/>
                </a:solidFill>
                <a:effectLst/>
                <a:latin typeface="??"/>
              </a:rPr>
              <a:t>Liskov</a:t>
            </a:r>
            <a:r>
              <a:rPr lang="en-AU" sz="2400" b="0" i="0" dirty="0">
                <a:solidFill>
                  <a:srgbClr val="222222"/>
                </a:solidFill>
                <a:effectLst/>
                <a:latin typeface="??"/>
              </a:rPr>
              <a:t> Substitution</a:t>
            </a:r>
          </a:p>
          <a:p>
            <a:r>
              <a:rPr lang="en-AU" sz="2400" b="0" i="0" dirty="0">
                <a:solidFill>
                  <a:srgbClr val="222222"/>
                </a:solidFill>
                <a:effectLst/>
                <a:latin typeface="??"/>
              </a:rPr>
              <a:t>Interface Segregation</a:t>
            </a:r>
          </a:p>
          <a:p>
            <a:r>
              <a:rPr lang="en-AU" sz="2400" b="0" i="0" dirty="0">
                <a:solidFill>
                  <a:srgbClr val="222222"/>
                </a:solidFill>
                <a:effectLst/>
                <a:latin typeface="??"/>
              </a:rPr>
              <a:t>Dependency Inversion</a:t>
            </a:r>
            <a:endParaRPr lang="en-AU" sz="2400" dirty="0">
              <a:solidFill>
                <a:srgbClr val="222222"/>
              </a:solidFill>
              <a:latin typeface="Trade Gothic Next" panose="020B0503040303020004" pitchFamily="34" charset="0"/>
              <a:cs typeface="Consolas" panose="020B0609020204030204" pitchFamily="49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7DE56E9-B4CE-DD6E-E908-661B503EA0A7}"/>
              </a:ext>
            </a:extLst>
          </p:cNvPr>
          <p:cNvGrpSpPr/>
          <p:nvPr/>
        </p:nvGrpSpPr>
        <p:grpSpPr>
          <a:xfrm>
            <a:off x="7495639" y="1765037"/>
            <a:ext cx="2735418" cy="3327925"/>
            <a:chOff x="7598670" y="1939612"/>
            <a:chExt cx="2735418" cy="3327925"/>
          </a:xfrm>
        </p:grpSpPr>
        <p:pic>
          <p:nvPicPr>
            <p:cNvPr id="12290" name="Picture 2" descr="Portrait of Barbara Liskov">
              <a:extLst>
                <a:ext uri="{FF2B5EF4-FFF2-40B4-BE49-F238E27FC236}">
                  <a16:creationId xmlns:a16="http://schemas.microsoft.com/office/drawing/2014/main" id="{579D66EF-6121-91C3-04EB-4F8892F6F0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2531" y="1939612"/>
              <a:ext cx="2127697" cy="2978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5700D36-BF4D-664E-E968-F45D72642736}"/>
                </a:ext>
              </a:extLst>
            </p:cNvPr>
            <p:cNvSpPr txBox="1"/>
            <p:nvPr/>
          </p:nvSpPr>
          <p:spPr>
            <a:xfrm>
              <a:off x="7598670" y="4959760"/>
              <a:ext cx="27354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Barbara </a:t>
              </a:r>
              <a:r>
                <a:rPr lang="en-US" sz="1400" dirty="0" err="1"/>
                <a:t>Liskov</a:t>
              </a:r>
              <a:r>
                <a:rPr lang="en-US" sz="1400" dirty="0"/>
                <a:t>. Invented the “L”!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24844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26D16-5F6D-E44B-F5F7-462E8FE5E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E15088-D454-71F9-6621-1A1F189F20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5197F1-8F9B-ACA0-7AD1-ADF6F748FBA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DE5D92D6-03AE-5E78-F7E7-C5D20A1C591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CEF468FE-E999-2F12-D818-854F210CCE07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1153933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Breaking the rules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77F653D-DC83-303E-F274-B159160D2B37}"/>
              </a:ext>
            </a:extLst>
          </p:cNvPr>
          <p:cNvSpPr txBox="1">
            <a:spLocks/>
          </p:cNvSpPr>
          <p:nvPr/>
        </p:nvSpPr>
        <p:spPr>
          <a:xfrm>
            <a:off x="2092279" y="2123361"/>
            <a:ext cx="8007441" cy="2611278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Given </a:t>
            </a:r>
            <a:r>
              <a:rPr lang="en-AU" sz="2400" i="1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 production configuration</a:t>
            </a:r>
          </a:p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Determine if the email service can reach and authenticate with the SMTP server </a:t>
            </a:r>
            <a:r>
              <a:rPr lang="en-AU" sz="2400" i="1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but don’t send anything</a:t>
            </a:r>
          </a:p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So users can tell that the system is healthy</a:t>
            </a:r>
          </a:p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59733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F16ED-C837-B5DA-1B2A-1976B00B6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864140-4148-84B5-8B16-AF24BE139C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56BDC-D404-6D7C-9114-AD30746D725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21BB2FC2-AC6C-7771-8F86-385F9B36E7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8BF7006D-A9C3-8430-2C65-ADF9501E957A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1153933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Breaking the rules</a:t>
            </a:r>
          </a:p>
        </p:txBody>
      </p:sp>
      <p:pic>
        <p:nvPicPr>
          <p:cNvPr id="7" name="Picture 6" descr="A close-up of a letter&#10;&#10;Description automatically generated">
            <a:extLst>
              <a:ext uri="{FF2B5EF4-FFF2-40B4-BE49-F238E27FC236}">
                <a16:creationId xmlns:a16="http://schemas.microsoft.com/office/drawing/2014/main" id="{A6561046-F5D9-E005-A3D5-CFDA1A0AB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0787" y="978594"/>
            <a:ext cx="9090425" cy="49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965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A46EB-5037-BA8F-F165-C22232170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16572A-D765-6D81-23FF-163D833C18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696E5-B409-B5E4-7C40-A719CE320CA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96C60E51-3132-D967-BC9C-89852EBCE0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A23F1AC1-B44D-7455-733A-6E2F8A8156FA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Breaking the rules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14D6099-1BAA-6002-6613-1845BFD1B603}"/>
              </a:ext>
            </a:extLst>
          </p:cNvPr>
          <p:cNvSpPr txBox="1">
            <a:spLocks/>
          </p:cNvSpPr>
          <p:nvPr/>
        </p:nvSpPr>
        <p:spPr>
          <a:xfrm>
            <a:off x="1708077" y="3155142"/>
            <a:ext cx="8187247" cy="547715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The Rule of Three: </a:t>
            </a:r>
            <a:r>
              <a:rPr lang="en-AU" sz="2400" b="1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Three strikes and you refactor</a:t>
            </a:r>
            <a:endParaRPr lang="en-AU" sz="2400" b="1" dirty="0">
              <a:solidFill>
                <a:srgbClr val="222222"/>
              </a:solidFill>
              <a:effectLst/>
              <a:latin typeface="Trade Gothic Next" panose="020B05030403030200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2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614A6-BEF8-18FD-A2C9-891686B94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32DD94-A57F-646F-5056-C9E91E7CDC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105958-270D-2443-8FC7-D9435A766ED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E14596CB-35BB-1FA0-BC57-5E759DC260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96513DAD-9666-1101-0FCE-18480D371D99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Minimum Viable Programmer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A9DFCD6-0497-EBE5-2F6C-DC8D69FC0743}"/>
              </a:ext>
            </a:extLst>
          </p:cNvPr>
          <p:cNvSpPr txBox="1">
            <a:spLocks/>
          </p:cNvSpPr>
          <p:nvPr/>
        </p:nvSpPr>
        <p:spPr>
          <a:xfrm>
            <a:off x="1862419" y="2010577"/>
            <a:ext cx="6971010" cy="2836846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Last Responsible Moment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 Heavy" panose="020B0903040303020004" pitchFamily="34" charset="0"/>
              </a:rPr>
              <a:t>Cost vs benefit, logical fallacies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Hustle?</a:t>
            </a:r>
          </a:p>
        </p:txBody>
      </p:sp>
    </p:spTree>
    <p:extLst>
      <p:ext uri="{BB962C8B-B14F-4D97-AF65-F5344CB8AC3E}">
        <p14:creationId xmlns:p14="http://schemas.microsoft.com/office/powerpoint/2010/main" val="30490960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6F99E-CE8E-3F6A-861F-1762A6297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86AB8E-2B32-E3B6-1A39-EFD816E34A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6699C-AD1A-D6D4-5AC4-8623345C27F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C51C9E11-15AB-3D4D-BD35-C67B618061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EC65FF4-83A9-D827-F18A-8576F1059AE5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Breaking the rules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C3DCBB7-022D-A575-87A3-47E477B140A2}"/>
              </a:ext>
            </a:extLst>
          </p:cNvPr>
          <p:cNvSpPr txBox="1">
            <a:spLocks/>
          </p:cNvSpPr>
          <p:nvPr/>
        </p:nvSpPr>
        <p:spPr>
          <a:xfrm>
            <a:off x="1708077" y="2820382"/>
            <a:ext cx="8187247" cy="1217235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“If you finesse, you end in a mess.”</a:t>
            </a:r>
          </a:p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 David French</a:t>
            </a:r>
          </a:p>
        </p:txBody>
      </p:sp>
    </p:spTree>
    <p:extLst>
      <p:ext uri="{BB962C8B-B14F-4D97-AF65-F5344CB8AC3E}">
        <p14:creationId xmlns:p14="http://schemas.microsoft.com/office/powerpoint/2010/main" val="9578575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A46EB-5037-BA8F-F165-C22232170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16572A-D765-6D81-23FF-163D833C18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696E5-B409-B5E4-7C40-A719CE320CA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96C60E51-3132-D967-BC9C-89852EBCE0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A23F1AC1-B44D-7455-733A-6E2F8A8156FA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Breaking the rules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14D6099-1BAA-6002-6613-1845BFD1B603}"/>
              </a:ext>
            </a:extLst>
          </p:cNvPr>
          <p:cNvSpPr txBox="1">
            <a:spLocks/>
          </p:cNvSpPr>
          <p:nvPr/>
        </p:nvSpPr>
        <p:spPr>
          <a:xfrm>
            <a:off x="1708077" y="2577462"/>
            <a:ext cx="8187247" cy="1703076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Know the rules, and when to break them.</a:t>
            </a:r>
          </a:p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Embrace the Rule of Three </a:t>
            </a:r>
          </a:p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“If you finesse, you end in a mess”</a:t>
            </a:r>
            <a:endParaRPr lang="en-AU" sz="2400" dirty="0">
              <a:solidFill>
                <a:srgbClr val="222222"/>
              </a:solidFill>
              <a:effectLst/>
              <a:latin typeface="Trade Gothic Next" panose="020B05030403030200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12480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64841-25FF-4FD8-ADDE-4F6BC981A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927DFA-E197-A6DC-6BF9-1310CCF393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6EF84E-399A-DF48-5189-1E98E2ABA4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2CBF89D9-FD0B-E197-CF94-D922DFACD57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0DB2C30F-B8E9-622B-6891-DF7083C8998D}"/>
              </a:ext>
            </a:extLst>
          </p:cNvPr>
          <p:cNvSpPr txBox="1">
            <a:spLocks/>
          </p:cNvSpPr>
          <p:nvPr/>
        </p:nvSpPr>
        <p:spPr>
          <a:xfrm>
            <a:off x="3534310" y="767255"/>
            <a:ext cx="5299118" cy="5191756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Sunk cost fallacy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Ambiguity effect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Cost-Benefit analysis</a:t>
            </a:r>
            <a:endParaRPr lang="en-US" sz="3200" b="1" dirty="0">
              <a:latin typeface="Trade Gothic Next Heavy" panose="020B0503040303020004" pitchFamily="34" charset="0"/>
            </a:endParaRP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Asking good questions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Applying the LRM principle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Breaking the rules</a:t>
            </a:r>
          </a:p>
          <a:p>
            <a:pPr marL="0" indent="0" algn="r">
              <a:buNone/>
            </a:pPr>
            <a:r>
              <a:rPr lang="en-US" sz="3200" b="1" dirty="0">
                <a:latin typeface="Trade Gothic Next Heavy" panose="020B0503040303020004" pitchFamily="34" charset="0"/>
              </a:rPr>
              <a:t>Deferring learning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Hustle vs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102571992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E690B-9938-CE69-0E06-0AFFA4A6D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446323-D6EF-7A4F-B207-48C2DEECBF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1CF3A-E27E-4730-3B98-0611B0A79B7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F68769E7-B4C9-F801-9FF1-0841042B60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25520DF-2257-B5AD-EAE5-AE80E74212BD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Deferring learning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E841D93-A709-65EE-F86A-842705825A59}"/>
              </a:ext>
            </a:extLst>
          </p:cNvPr>
          <p:cNvSpPr txBox="1">
            <a:spLocks/>
          </p:cNvSpPr>
          <p:nvPr/>
        </p:nvSpPr>
        <p:spPr>
          <a:xfrm>
            <a:off x="1708077" y="2646427"/>
            <a:ext cx="8187247" cy="1565146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“A monad is a monoid in the category of endofunctors, what’s the problem?”</a:t>
            </a:r>
          </a:p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 James </a:t>
            </a:r>
            <a:r>
              <a:rPr lang="en-AU" sz="2400" dirty="0" err="1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Iry</a:t>
            </a:r>
            <a:endParaRPr lang="en-AU" sz="2400" dirty="0">
              <a:solidFill>
                <a:srgbClr val="222222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4460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E690B-9938-CE69-0E06-0AFFA4A6D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446323-D6EF-7A4F-B207-48C2DEECBF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1CF3A-E27E-4730-3B98-0611B0A79B7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F68769E7-B4C9-F801-9FF1-0841042B60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25520DF-2257-B5AD-EAE5-AE80E74212BD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Deferring learning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E841D93-A709-65EE-F86A-842705825A59}"/>
              </a:ext>
            </a:extLst>
          </p:cNvPr>
          <p:cNvSpPr txBox="1">
            <a:spLocks/>
          </p:cNvSpPr>
          <p:nvPr/>
        </p:nvSpPr>
        <p:spPr>
          <a:xfrm>
            <a:off x="1708077" y="2646427"/>
            <a:ext cx="8187247" cy="1565146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“A monad is a monoid in the category of endofunctors, what’s the problem?”</a:t>
            </a:r>
          </a:p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 James </a:t>
            </a:r>
            <a:r>
              <a:rPr lang="en-AU" sz="2400" dirty="0" err="1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Iry</a:t>
            </a:r>
            <a:endParaRPr lang="en-AU" sz="2400" dirty="0">
              <a:solidFill>
                <a:srgbClr val="222222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29022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40D76-CAA5-7A0B-5388-949E0CA5B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3A0E3D-7141-067E-941E-6B1F5F5577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B5DFC6-E4E9-4E05-98D0-DD060349250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1A6F6DD2-466A-E29A-3A10-D3F7C9CB08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67D80959-0F28-5223-174F-5D5DB00D7CB7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Deferring learning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0D8B4FB-A0FA-D7F6-46E3-42E5F5C78B16}"/>
              </a:ext>
            </a:extLst>
          </p:cNvPr>
          <p:cNvSpPr txBox="1">
            <a:spLocks/>
          </p:cNvSpPr>
          <p:nvPr/>
        </p:nvSpPr>
        <p:spPr>
          <a:xfrm>
            <a:off x="1137818" y="2240675"/>
            <a:ext cx="9916364" cy="2376649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b="0" i="0" dirty="0">
                <a:solidFill>
                  <a:srgbClr val="22222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“It’s three AM and I feel like I've barely scratched the surface of hardware description languages. I've got to start work in six hours to write this web application, and I still don’t really understand what a React hook does. I forgot to take the garbage out. I need a shower.”</a:t>
            </a:r>
            <a:endParaRPr lang="en-AU" sz="1400" dirty="0">
              <a:solidFill>
                <a:srgbClr val="222222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1441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860B2-CEB2-C825-CABC-67DFB54BD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D8C35E-9A05-63A6-E776-C68516F91E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F44D64-EAC2-1A83-C423-F4377B830DA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A541427B-FF64-7CFB-0041-D36647F328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C8A344DA-40C9-8AF6-5421-D99E0D05ED36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Deferring learning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83DB56D-5ABF-CE3A-4831-3BA5EA0D66D9}"/>
              </a:ext>
            </a:extLst>
          </p:cNvPr>
          <p:cNvSpPr txBox="1">
            <a:spLocks/>
          </p:cNvSpPr>
          <p:nvPr/>
        </p:nvSpPr>
        <p:spPr>
          <a:xfrm>
            <a:off x="1708077" y="2280822"/>
            <a:ext cx="8187247" cy="2296355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Our industry moves faster than we could ever hope to.</a:t>
            </a:r>
          </a:p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Learn for fun and for work, not because of FOMO.</a:t>
            </a:r>
          </a:p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Take professional development opportunities seriously.</a:t>
            </a:r>
          </a:p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Apply LRM and cost vs benefit to learning.</a:t>
            </a:r>
          </a:p>
        </p:txBody>
      </p:sp>
    </p:spTree>
    <p:extLst>
      <p:ext uri="{BB962C8B-B14F-4D97-AF65-F5344CB8AC3E}">
        <p14:creationId xmlns:p14="http://schemas.microsoft.com/office/powerpoint/2010/main" val="132724354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5E259-549A-8BBF-728C-EFBF70DBB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CBE90B-6445-1D9E-E618-933EC8EBE6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952921-B5CF-B735-1BA5-4EA204AEFA4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A64F6C9B-007C-D716-7D8B-F85FB7787A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2DAC9B55-E941-5AB1-BE10-F77187C7DF34}"/>
              </a:ext>
            </a:extLst>
          </p:cNvPr>
          <p:cNvSpPr txBox="1">
            <a:spLocks/>
          </p:cNvSpPr>
          <p:nvPr/>
        </p:nvSpPr>
        <p:spPr>
          <a:xfrm>
            <a:off x="3534310" y="767255"/>
            <a:ext cx="5299118" cy="5191756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Sunk cost fallacy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Ambiguity effect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Cost-Benefit analysis</a:t>
            </a:r>
            <a:endParaRPr lang="en-US" sz="3200" b="1" dirty="0">
              <a:latin typeface="Trade Gothic Next Heavy" panose="020B0503040303020004" pitchFamily="34" charset="0"/>
            </a:endParaRP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Asking good questions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Applying the LRM principle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Breaking the rules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Deferring learning</a:t>
            </a:r>
          </a:p>
          <a:p>
            <a:pPr marL="0" indent="0" algn="r">
              <a:buNone/>
            </a:pPr>
            <a:r>
              <a:rPr lang="en-US" sz="3200" b="1" dirty="0">
                <a:latin typeface="Trade Gothic Next Heavy" panose="020B0503040303020004" pitchFamily="34" charset="0"/>
              </a:rPr>
              <a:t>Hustle vs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177634354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896D6-3F94-647D-62C9-68B7BF2A9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49689A-C15F-E2FA-1980-29AF49F32B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0161F-F642-1500-536C-B2C404EDB3A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E583A705-A020-E571-EFDB-27BC66D734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77DE0971-3EF5-13B3-B59B-F762AAAED23A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Hustle vs Sustainability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0832D36-C812-1E8D-D272-AD49D206F6AC}"/>
              </a:ext>
            </a:extLst>
          </p:cNvPr>
          <p:cNvSpPr txBox="1">
            <a:spLocks/>
          </p:cNvSpPr>
          <p:nvPr/>
        </p:nvSpPr>
        <p:spPr>
          <a:xfrm>
            <a:off x="1708077" y="3185663"/>
            <a:ext cx="8187247" cy="486674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The myth of multitasking</a:t>
            </a:r>
            <a:endParaRPr lang="en-AU" sz="2400" dirty="0">
              <a:solidFill>
                <a:srgbClr val="222222"/>
              </a:solidFill>
              <a:effectLst/>
              <a:latin typeface="Trade Gothic Next" panose="020B05030403030200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15354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896D6-3F94-647D-62C9-68B7BF2A9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49689A-C15F-E2FA-1980-29AF49F32B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0161F-F642-1500-536C-B2C404EDB3A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E583A705-A020-E571-EFDB-27BC66D734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77DE0971-3EF5-13B3-B59B-F762AAAED23A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Hustle vs Sustainability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0832D36-C812-1E8D-D272-AD49D206F6AC}"/>
              </a:ext>
            </a:extLst>
          </p:cNvPr>
          <p:cNvSpPr txBox="1">
            <a:spLocks/>
          </p:cNvSpPr>
          <p:nvPr/>
        </p:nvSpPr>
        <p:spPr>
          <a:xfrm>
            <a:off x="1708077" y="3185663"/>
            <a:ext cx="8187247" cy="486674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effectLst/>
                <a:latin typeface="Trade Gothic Next" panose="020B0503040303020004" pitchFamily="34" charset="0"/>
                <a:cs typeface="Consolas" panose="020B0609020204030204" pitchFamily="49" charset="0"/>
              </a:rPr>
              <a:t>Burn-out</a:t>
            </a:r>
          </a:p>
        </p:txBody>
      </p:sp>
    </p:spTree>
    <p:extLst>
      <p:ext uri="{BB962C8B-B14F-4D97-AF65-F5344CB8AC3E}">
        <p14:creationId xmlns:p14="http://schemas.microsoft.com/office/powerpoint/2010/main" val="3566159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57E87-7AE7-F09C-0C8F-1D751FAAD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D1C1EA-4052-38FE-F72A-2909B7BB09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83D1E3-0732-6EC7-A0BE-BC77228B7BA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E8257835-4519-0389-527C-C97ED6FF61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36267453-265A-1341-F1D7-DC7310502DAE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Minimum Viable Programmer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906825-A357-D6E8-E9C1-E2A5296C10AB}"/>
              </a:ext>
            </a:extLst>
          </p:cNvPr>
          <p:cNvSpPr txBox="1">
            <a:spLocks/>
          </p:cNvSpPr>
          <p:nvPr/>
        </p:nvSpPr>
        <p:spPr>
          <a:xfrm>
            <a:off x="1862419" y="2010577"/>
            <a:ext cx="6971010" cy="2836846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Last Responsible Moment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Cost vs benefit, logical fallacies</a:t>
            </a:r>
          </a:p>
          <a:p>
            <a:pPr marL="0" indent="0" algn="r">
              <a:buNone/>
            </a:pPr>
            <a:r>
              <a:rPr lang="en-US" sz="3200" dirty="0">
                <a:latin typeface="Trade Gothic Next Heavy" panose="020B0903040303020004" pitchFamily="34" charset="0"/>
              </a:rPr>
              <a:t>Hustle?</a:t>
            </a:r>
          </a:p>
        </p:txBody>
      </p:sp>
    </p:spTree>
    <p:extLst>
      <p:ext uri="{BB962C8B-B14F-4D97-AF65-F5344CB8AC3E}">
        <p14:creationId xmlns:p14="http://schemas.microsoft.com/office/powerpoint/2010/main" val="122655763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896D6-3F94-647D-62C9-68B7BF2A9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49689A-C15F-E2FA-1980-29AF49F32B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0161F-F642-1500-536C-B2C404EDB3A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E583A705-A020-E571-EFDB-27BC66D734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77DE0971-3EF5-13B3-B59B-F762AAAED23A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Hustle vs Sustainability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0832D36-C812-1E8D-D272-AD49D206F6AC}"/>
              </a:ext>
            </a:extLst>
          </p:cNvPr>
          <p:cNvSpPr txBox="1">
            <a:spLocks/>
          </p:cNvSpPr>
          <p:nvPr/>
        </p:nvSpPr>
        <p:spPr>
          <a:xfrm>
            <a:off x="1708077" y="3185663"/>
            <a:ext cx="8187247" cy="486674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effectLst/>
                <a:latin typeface="Trade Gothic Next" panose="020B0503040303020004" pitchFamily="34" charset="0"/>
                <a:cs typeface="Consolas" panose="020B0609020204030204" pitchFamily="49" charset="0"/>
              </a:rPr>
              <a:t>Burn-out</a:t>
            </a:r>
          </a:p>
        </p:txBody>
      </p:sp>
    </p:spTree>
    <p:extLst>
      <p:ext uri="{BB962C8B-B14F-4D97-AF65-F5344CB8AC3E}">
        <p14:creationId xmlns:p14="http://schemas.microsoft.com/office/powerpoint/2010/main" val="206947110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896D6-3F94-647D-62C9-68B7BF2A9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49689A-C15F-E2FA-1980-29AF49F32B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0161F-F642-1500-536C-B2C404EDB3A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E583A705-A020-E571-EFDB-27BC66D734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77DE0971-3EF5-13B3-B59B-F762AAAED23A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Hustle vs Sustainability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0832D36-C812-1E8D-D272-AD49D206F6AC}"/>
              </a:ext>
            </a:extLst>
          </p:cNvPr>
          <p:cNvSpPr txBox="1">
            <a:spLocks/>
          </p:cNvSpPr>
          <p:nvPr/>
        </p:nvSpPr>
        <p:spPr>
          <a:xfrm>
            <a:off x="1708077" y="3185663"/>
            <a:ext cx="8187247" cy="486674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effectLst/>
                <a:latin typeface="Trade Gothic Next" panose="020B0503040303020004" pitchFamily="34" charset="0"/>
                <a:cs typeface="Consolas" panose="020B0609020204030204" pitchFamily="49" charset="0"/>
              </a:rPr>
              <a:t>Burn-out</a:t>
            </a:r>
          </a:p>
        </p:txBody>
      </p:sp>
    </p:spTree>
    <p:extLst>
      <p:ext uri="{BB962C8B-B14F-4D97-AF65-F5344CB8AC3E}">
        <p14:creationId xmlns:p14="http://schemas.microsoft.com/office/powerpoint/2010/main" val="181653477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896D6-3F94-647D-62C9-68B7BF2A9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49689A-C15F-E2FA-1980-29AF49F32B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0161F-F642-1500-536C-B2C404EDB3A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E583A705-A020-E571-EFDB-27BC66D734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77DE0971-3EF5-13B3-B59B-F762AAAED23A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Summary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0832D36-C812-1E8D-D272-AD49D206F6AC}"/>
              </a:ext>
            </a:extLst>
          </p:cNvPr>
          <p:cNvSpPr txBox="1">
            <a:spLocks/>
          </p:cNvSpPr>
          <p:nvPr/>
        </p:nvSpPr>
        <p:spPr>
          <a:xfrm>
            <a:off x="1016712" y="1163548"/>
            <a:ext cx="10158575" cy="4530904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b="1" dirty="0">
                <a:solidFill>
                  <a:srgbClr val="222222"/>
                </a:solidFill>
                <a:effectLst/>
                <a:latin typeface="Trade Gothic Next" panose="020B0503040303020004" pitchFamily="34" charset="0"/>
                <a:cs typeface="Consolas" panose="020B0609020204030204" pitchFamily="49" charset="0"/>
              </a:rPr>
              <a:t>Time is finite</a:t>
            </a:r>
            <a:r>
              <a:rPr lang="en-AU" sz="2400" dirty="0">
                <a:solidFill>
                  <a:srgbClr val="222222"/>
                </a:solidFill>
                <a:effectLst/>
                <a:latin typeface="Trade Gothic Next" panose="020B0503040303020004" pitchFamily="34" charset="0"/>
                <a:cs typeface="Consolas" panose="020B0609020204030204" pitchFamily="49" charset="0"/>
              </a:rPr>
              <a:t>, spend it carefully.</a:t>
            </a:r>
          </a:p>
          <a:p>
            <a:pPr marL="0" indent="0">
              <a:buNone/>
            </a:pPr>
            <a:r>
              <a:rPr lang="en-AU" sz="2400" b="1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Cognitive biases </a:t>
            </a: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affect our decision making processes.</a:t>
            </a:r>
          </a:p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effectLst/>
                <a:latin typeface="Trade Gothic Next" panose="020B0503040303020004" pitchFamily="34" charset="0"/>
                <a:cs typeface="Consolas" panose="020B0609020204030204" pitchFamily="49" charset="0"/>
              </a:rPr>
              <a:t>Use </a:t>
            </a:r>
            <a:r>
              <a:rPr lang="en-AU" sz="2400" b="1" dirty="0">
                <a:solidFill>
                  <a:srgbClr val="222222"/>
                </a:solidFill>
                <a:effectLst/>
                <a:latin typeface="Trade Gothic Next" panose="020B0503040303020004" pitchFamily="34" charset="0"/>
                <a:cs typeface="Consolas" panose="020B0609020204030204" pitchFamily="49" charset="0"/>
              </a:rPr>
              <a:t>LRM</a:t>
            </a:r>
            <a:r>
              <a:rPr lang="en-AU" sz="2400" dirty="0">
                <a:solidFill>
                  <a:srgbClr val="222222"/>
                </a:solidFill>
                <a:effectLst/>
                <a:latin typeface="Trade Gothic Next" panose="020B0503040303020004" pitchFamily="34" charset="0"/>
                <a:cs typeface="Consolas" panose="020B0609020204030204" pitchFamily="49" charset="0"/>
              </a:rPr>
              <a:t> and </a:t>
            </a:r>
            <a:r>
              <a:rPr lang="en-AU" sz="2400" b="1" dirty="0">
                <a:solidFill>
                  <a:srgbClr val="222222"/>
                </a:solidFill>
                <a:effectLst/>
                <a:latin typeface="Trade Gothic Next" panose="020B0503040303020004" pitchFamily="34" charset="0"/>
                <a:cs typeface="Consolas" panose="020B0609020204030204" pitchFamily="49" charset="0"/>
              </a:rPr>
              <a:t>Cost-Benefit analysis </a:t>
            </a:r>
            <a:r>
              <a:rPr lang="en-AU" sz="2400" dirty="0">
                <a:solidFill>
                  <a:srgbClr val="222222"/>
                </a:solidFill>
                <a:effectLst/>
                <a:latin typeface="Trade Gothic Next" panose="020B0503040303020004" pitchFamily="34" charset="0"/>
                <a:cs typeface="Consolas" panose="020B0609020204030204" pitchFamily="49" charset="0"/>
              </a:rPr>
              <a:t>to make</a:t>
            </a: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 effective decisions.</a:t>
            </a:r>
          </a:p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Get good information by </a:t>
            </a:r>
            <a:r>
              <a:rPr lang="en-AU" sz="2400" b="1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asking good questions</a:t>
            </a: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.</a:t>
            </a:r>
          </a:p>
          <a:p>
            <a:pPr marL="0" indent="0">
              <a:buNone/>
            </a:pPr>
            <a:r>
              <a:rPr lang="en-AU" sz="2400" b="1" dirty="0">
                <a:solidFill>
                  <a:srgbClr val="222222"/>
                </a:solidFill>
                <a:effectLst/>
                <a:latin typeface="Trade Gothic Next" panose="020B0503040303020004" pitchFamily="34" charset="0"/>
                <a:cs typeface="Consolas" panose="020B0609020204030204" pitchFamily="49" charset="0"/>
              </a:rPr>
              <a:t>Know the rules</a:t>
            </a:r>
            <a:r>
              <a:rPr lang="en-AU" sz="2400" dirty="0">
                <a:solidFill>
                  <a:srgbClr val="222222"/>
                </a:solidFill>
                <a:effectLst/>
                <a:latin typeface="Trade Gothic Next" panose="020B0503040303020004" pitchFamily="34" charset="0"/>
                <a:cs typeface="Consolas" panose="020B0609020204030204" pitchFamily="49" charset="0"/>
              </a:rPr>
              <a:t>, so you </a:t>
            </a:r>
            <a:r>
              <a:rPr lang="en-AU" sz="2400" b="1" dirty="0">
                <a:solidFill>
                  <a:srgbClr val="222222"/>
                </a:solidFill>
                <a:effectLst/>
                <a:latin typeface="Trade Gothic Next" panose="020B0503040303020004" pitchFamily="34" charset="0"/>
                <a:cs typeface="Consolas" panose="020B0609020204030204" pitchFamily="49" charset="0"/>
              </a:rPr>
              <a:t>know when to break them</a:t>
            </a:r>
            <a:r>
              <a:rPr lang="en-AU" sz="2400" dirty="0">
                <a:solidFill>
                  <a:srgbClr val="222222"/>
                </a:solidFill>
                <a:effectLst/>
                <a:latin typeface="Trade Gothic Next" panose="020B0503040303020004" pitchFamily="34" charset="0"/>
                <a:cs typeface="Consolas" panose="020B0609020204030204" pitchFamily="49" charset="0"/>
              </a:rPr>
              <a:t>.</a:t>
            </a:r>
          </a:p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Make good decisions when </a:t>
            </a:r>
            <a:r>
              <a:rPr lang="en-AU" sz="2400" b="1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learning</a:t>
            </a: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 and during </a:t>
            </a:r>
            <a:r>
              <a:rPr lang="en-AU" sz="2400" b="1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professional development</a:t>
            </a: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.</a:t>
            </a:r>
          </a:p>
          <a:p>
            <a:pPr marL="0" indent="0">
              <a:buNone/>
            </a:pPr>
            <a:r>
              <a:rPr lang="en-AU" sz="2400" b="1" dirty="0">
                <a:solidFill>
                  <a:srgbClr val="222222"/>
                </a:solidFill>
                <a:effectLst/>
                <a:latin typeface="Trade Gothic Next" panose="020B0503040303020004" pitchFamily="34" charset="0"/>
                <a:cs typeface="Consolas" panose="020B0609020204030204" pitchFamily="49" charset="0"/>
              </a:rPr>
              <a:t>Small decisions </a:t>
            </a:r>
            <a:r>
              <a:rPr lang="en-AU" sz="2400" dirty="0">
                <a:solidFill>
                  <a:srgbClr val="222222"/>
                </a:solidFill>
                <a:effectLst/>
                <a:latin typeface="Trade Gothic Next" panose="020B0503040303020004" pitchFamily="34" charset="0"/>
                <a:cs typeface="Consolas" panose="020B0609020204030204" pitchFamily="49" charset="0"/>
              </a:rPr>
              <a:t>make up </a:t>
            </a:r>
            <a:r>
              <a:rPr lang="en-AU" sz="2400" b="1" dirty="0">
                <a:solidFill>
                  <a:srgbClr val="222222"/>
                </a:solidFill>
                <a:effectLst/>
                <a:latin typeface="Trade Gothic Next" panose="020B0503040303020004" pitchFamily="34" charset="0"/>
                <a:cs typeface="Consolas" panose="020B0609020204030204" pitchFamily="49" charset="0"/>
              </a:rPr>
              <a:t>long-term sustainability</a:t>
            </a:r>
            <a:r>
              <a:rPr lang="en-AU" sz="2400" dirty="0">
                <a:solidFill>
                  <a:srgbClr val="222222"/>
                </a:solidFill>
                <a:effectLst/>
                <a:latin typeface="Trade Gothic Next" panose="020B0503040303020004" pitchFamily="34" charset="0"/>
                <a:cs typeface="Consolas" panose="020B0609020204030204" pitchFamily="49" charset="0"/>
              </a:rPr>
              <a:t>.</a:t>
            </a:r>
          </a:p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So, </a:t>
            </a:r>
            <a:r>
              <a:rPr lang="en-AU" sz="2400" b="1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make good decisions for yourself</a:t>
            </a: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.</a:t>
            </a:r>
            <a:endParaRPr lang="en-AU" sz="2400" dirty="0">
              <a:solidFill>
                <a:srgbClr val="222222"/>
              </a:solidFill>
              <a:effectLst/>
              <a:latin typeface="Trade Gothic Next" panose="020B0503040303020004" pitchFamily="34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AU" sz="2400" dirty="0">
              <a:solidFill>
                <a:srgbClr val="222222"/>
              </a:solidFill>
              <a:effectLst/>
              <a:latin typeface="Trade Gothic Next" panose="020B05030403030200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76752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896D6-3F94-647D-62C9-68B7BF2A9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49689A-C15F-E2FA-1980-29AF49F32B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0161F-F642-1500-536C-B2C404EDB3A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E583A705-A020-E571-EFDB-27BC66D734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77DE0971-3EF5-13B3-B59B-F762AAAED23A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Summary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0832D36-C812-1E8D-D272-AD49D206F6AC}"/>
              </a:ext>
            </a:extLst>
          </p:cNvPr>
          <p:cNvSpPr txBox="1">
            <a:spLocks/>
          </p:cNvSpPr>
          <p:nvPr/>
        </p:nvSpPr>
        <p:spPr>
          <a:xfrm>
            <a:off x="1016712" y="1163548"/>
            <a:ext cx="10158575" cy="4530904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b="1" dirty="0">
                <a:solidFill>
                  <a:srgbClr val="222222"/>
                </a:solidFill>
                <a:effectLst/>
                <a:latin typeface="Trade Gothic Next" panose="020B0503040303020004" pitchFamily="34" charset="0"/>
                <a:cs typeface="Consolas" panose="020B0609020204030204" pitchFamily="49" charset="0"/>
              </a:rPr>
              <a:t>Time is finite</a:t>
            </a:r>
            <a:r>
              <a:rPr lang="en-AU" sz="2400" dirty="0">
                <a:solidFill>
                  <a:srgbClr val="222222"/>
                </a:solidFill>
                <a:effectLst/>
                <a:latin typeface="Trade Gothic Next" panose="020B0503040303020004" pitchFamily="34" charset="0"/>
                <a:cs typeface="Consolas" panose="020B0609020204030204" pitchFamily="49" charset="0"/>
              </a:rPr>
              <a:t>, spend it carefully.</a:t>
            </a:r>
          </a:p>
          <a:p>
            <a:pPr marL="0" indent="0">
              <a:buNone/>
            </a:pPr>
            <a:r>
              <a:rPr lang="en-AU" sz="2400" b="1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Cognitive biases </a:t>
            </a: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affect our decision making processes.</a:t>
            </a:r>
          </a:p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effectLst/>
                <a:latin typeface="Trade Gothic Next" panose="020B0503040303020004" pitchFamily="34" charset="0"/>
                <a:cs typeface="Consolas" panose="020B0609020204030204" pitchFamily="49" charset="0"/>
              </a:rPr>
              <a:t>Use </a:t>
            </a:r>
            <a:r>
              <a:rPr lang="en-AU" sz="2400" b="1" dirty="0">
                <a:solidFill>
                  <a:srgbClr val="222222"/>
                </a:solidFill>
                <a:effectLst/>
                <a:latin typeface="Trade Gothic Next" panose="020B0503040303020004" pitchFamily="34" charset="0"/>
                <a:cs typeface="Consolas" panose="020B0609020204030204" pitchFamily="49" charset="0"/>
              </a:rPr>
              <a:t>LRM</a:t>
            </a:r>
            <a:r>
              <a:rPr lang="en-AU" sz="2400" dirty="0">
                <a:solidFill>
                  <a:srgbClr val="222222"/>
                </a:solidFill>
                <a:effectLst/>
                <a:latin typeface="Trade Gothic Next" panose="020B0503040303020004" pitchFamily="34" charset="0"/>
                <a:cs typeface="Consolas" panose="020B0609020204030204" pitchFamily="49" charset="0"/>
              </a:rPr>
              <a:t> and </a:t>
            </a:r>
            <a:r>
              <a:rPr lang="en-AU" sz="2400" b="1" dirty="0">
                <a:solidFill>
                  <a:srgbClr val="222222"/>
                </a:solidFill>
                <a:effectLst/>
                <a:latin typeface="Trade Gothic Next" panose="020B0503040303020004" pitchFamily="34" charset="0"/>
                <a:cs typeface="Consolas" panose="020B0609020204030204" pitchFamily="49" charset="0"/>
              </a:rPr>
              <a:t>Cost-Benefit analysis </a:t>
            </a:r>
            <a:r>
              <a:rPr lang="en-AU" sz="2400" dirty="0">
                <a:solidFill>
                  <a:srgbClr val="222222"/>
                </a:solidFill>
                <a:effectLst/>
                <a:latin typeface="Trade Gothic Next" panose="020B0503040303020004" pitchFamily="34" charset="0"/>
                <a:cs typeface="Consolas" panose="020B0609020204030204" pitchFamily="49" charset="0"/>
              </a:rPr>
              <a:t>to make</a:t>
            </a: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 effective decisions.</a:t>
            </a:r>
          </a:p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Get good information by </a:t>
            </a:r>
            <a:r>
              <a:rPr lang="en-AU" sz="2400" b="1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asking good questions</a:t>
            </a: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.</a:t>
            </a:r>
          </a:p>
          <a:p>
            <a:pPr marL="0" indent="0">
              <a:buNone/>
            </a:pPr>
            <a:r>
              <a:rPr lang="en-AU" sz="2400" b="1" dirty="0">
                <a:solidFill>
                  <a:srgbClr val="222222"/>
                </a:solidFill>
                <a:effectLst/>
                <a:latin typeface="Trade Gothic Next" panose="020B0503040303020004" pitchFamily="34" charset="0"/>
                <a:cs typeface="Consolas" panose="020B0609020204030204" pitchFamily="49" charset="0"/>
              </a:rPr>
              <a:t>Know the rules</a:t>
            </a:r>
            <a:r>
              <a:rPr lang="en-AU" sz="2400" dirty="0">
                <a:solidFill>
                  <a:srgbClr val="222222"/>
                </a:solidFill>
                <a:effectLst/>
                <a:latin typeface="Trade Gothic Next" panose="020B0503040303020004" pitchFamily="34" charset="0"/>
                <a:cs typeface="Consolas" panose="020B0609020204030204" pitchFamily="49" charset="0"/>
              </a:rPr>
              <a:t>, so you </a:t>
            </a:r>
            <a:r>
              <a:rPr lang="en-AU" sz="2400" b="1" dirty="0">
                <a:solidFill>
                  <a:srgbClr val="222222"/>
                </a:solidFill>
                <a:effectLst/>
                <a:latin typeface="Trade Gothic Next" panose="020B0503040303020004" pitchFamily="34" charset="0"/>
                <a:cs typeface="Consolas" panose="020B0609020204030204" pitchFamily="49" charset="0"/>
              </a:rPr>
              <a:t>know when to break them</a:t>
            </a:r>
            <a:r>
              <a:rPr lang="en-AU" sz="2400" dirty="0">
                <a:solidFill>
                  <a:srgbClr val="222222"/>
                </a:solidFill>
                <a:effectLst/>
                <a:latin typeface="Trade Gothic Next" panose="020B0503040303020004" pitchFamily="34" charset="0"/>
                <a:cs typeface="Consolas" panose="020B0609020204030204" pitchFamily="49" charset="0"/>
              </a:rPr>
              <a:t>.</a:t>
            </a:r>
          </a:p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Make good decisions when </a:t>
            </a:r>
            <a:r>
              <a:rPr lang="en-AU" sz="2400" b="1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learning</a:t>
            </a: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 and during </a:t>
            </a:r>
            <a:r>
              <a:rPr lang="en-AU" sz="2400" b="1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professional development</a:t>
            </a: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.</a:t>
            </a:r>
          </a:p>
          <a:p>
            <a:pPr marL="0" indent="0">
              <a:buNone/>
            </a:pPr>
            <a:r>
              <a:rPr lang="en-AU" sz="2400" b="1" dirty="0">
                <a:solidFill>
                  <a:srgbClr val="222222"/>
                </a:solidFill>
                <a:effectLst/>
                <a:latin typeface="Trade Gothic Next" panose="020B0503040303020004" pitchFamily="34" charset="0"/>
                <a:cs typeface="Consolas" panose="020B0609020204030204" pitchFamily="49" charset="0"/>
              </a:rPr>
              <a:t>Small decisions </a:t>
            </a:r>
            <a:r>
              <a:rPr lang="en-AU" sz="2400" dirty="0">
                <a:solidFill>
                  <a:srgbClr val="222222"/>
                </a:solidFill>
                <a:effectLst/>
                <a:latin typeface="Trade Gothic Next" panose="020B0503040303020004" pitchFamily="34" charset="0"/>
                <a:cs typeface="Consolas" panose="020B0609020204030204" pitchFamily="49" charset="0"/>
              </a:rPr>
              <a:t>make up </a:t>
            </a:r>
            <a:r>
              <a:rPr lang="en-AU" sz="2400" b="1" dirty="0">
                <a:solidFill>
                  <a:srgbClr val="222222"/>
                </a:solidFill>
                <a:effectLst/>
                <a:latin typeface="Trade Gothic Next" panose="020B0503040303020004" pitchFamily="34" charset="0"/>
                <a:cs typeface="Consolas" panose="020B0609020204030204" pitchFamily="49" charset="0"/>
              </a:rPr>
              <a:t>long-term sustainability</a:t>
            </a:r>
            <a:r>
              <a:rPr lang="en-AU" sz="2400" dirty="0">
                <a:solidFill>
                  <a:srgbClr val="222222"/>
                </a:solidFill>
                <a:effectLst/>
                <a:latin typeface="Trade Gothic Next" panose="020B0503040303020004" pitchFamily="34" charset="0"/>
                <a:cs typeface="Consolas" panose="020B0609020204030204" pitchFamily="49" charset="0"/>
              </a:rPr>
              <a:t>.</a:t>
            </a:r>
          </a:p>
          <a:p>
            <a:pPr marL="0" indent="0">
              <a:buNone/>
            </a:pP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So, </a:t>
            </a:r>
            <a:r>
              <a:rPr lang="en-AU" sz="2400" b="1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make good decisions for yourself</a:t>
            </a:r>
            <a:r>
              <a:rPr lang="en-AU" sz="2400" dirty="0">
                <a:solidFill>
                  <a:srgbClr val="222222"/>
                </a:solidFill>
                <a:latin typeface="Trade Gothic Next" panose="020B0503040303020004" pitchFamily="34" charset="0"/>
                <a:cs typeface="Consolas" panose="020B0609020204030204" pitchFamily="49" charset="0"/>
              </a:rPr>
              <a:t>.</a:t>
            </a:r>
            <a:endParaRPr lang="en-AU" sz="2400" dirty="0">
              <a:solidFill>
                <a:srgbClr val="222222"/>
              </a:solidFill>
              <a:effectLst/>
              <a:latin typeface="Trade Gothic Next" panose="020B0503040303020004" pitchFamily="34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AU" sz="2400" dirty="0">
              <a:solidFill>
                <a:srgbClr val="222222"/>
              </a:solidFill>
              <a:effectLst/>
              <a:latin typeface="Trade Gothic Next" panose="020B05030403030200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36106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7EFB3-B732-3630-8816-A06716063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D6544B-7D4B-27D4-2CC9-BC61904333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ade Gothic Next" panose="020B0503040303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DD95BB-BB62-1F50-B90D-55A93997B62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F0F4FBB4-67D6-EA8C-7386-EE7F0FFFF2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FF458FC-8CBF-DECD-3CD3-CF89C095358F}"/>
              </a:ext>
            </a:extLst>
          </p:cNvPr>
          <p:cNvSpPr txBox="1">
            <a:spLocks/>
          </p:cNvSpPr>
          <p:nvPr/>
        </p:nvSpPr>
        <p:spPr>
          <a:xfrm>
            <a:off x="1028814" y="2743200"/>
            <a:ext cx="4662104" cy="182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800" b="1" kern="1200" cap="all" spc="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Minimum</a:t>
            </a:r>
            <a:b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viable</a:t>
            </a:r>
            <a:b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programmer</a:t>
            </a:r>
          </a:p>
        </p:txBody>
      </p:sp>
    </p:spTree>
    <p:extLst>
      <p:ext uri="{BB962C8B-B14F-4D97-AF65-F5344CB8AC3E}">
        <p14:creationId xmlns:p14="http://schemas.microsoft.com/office/powerpoint/2010/main" val="3316016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EBE5A-91AC-1CA3-6092-1A4F73260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9FCCB9-3129-14F9-A5BF-4B80839D99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24607" y="6274676"/>
            <a:ext cx="14199476" cy="767255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F9FA0-D159-DC9A-9CAF-5D4A655379A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107" y="6346067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Trade Gothic Next" panose="020B0503040303020004" pitchFamily="34" charset="0"/>
              </a:rPr>
              <a:t>Rebecca Scott | me@rebeccascott.name | becdetat.com</a:t>
            </a:r>
          </a:p>
        </p:txBody>
      </p:sp>
      <p:pic>
        <p:nvPicPr>
          <p:cNvPr id="5" name="Picture 4" descr="A cartoon of a person holding a phone&#10;&#10;Description automatically generated">
            <a:extLst>
              <a:ext uri="{FF2B5EF4-FFF2-40B4-BE49-F238E27FC236}">
                <a16:creationId xmlns:a16="http://schemas.microsoft.com/office/drawing/2014/main" id="{11EBE061-DB31-CF38-4C96-47278E8EE4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8744" l="8291" r="89950">
                        <a14:foregroundMark x1="27136" y1="89196" x2="24372" y2="98492"/>
                        <a14:foregroundMark x1="24372" y1="98492" x2="31407" y2="92211"/>
                        <a14:foregroundMark x1="31407" y1="92211" x2="27638" y2="88945"/>
                        <a14:foregroundMark x1="26382" y1="94975" x2="25377" y2="98492"/>
                        <a14:foregroundMark x1="39698" y1="98492" x2="44724" y2="98744"/>
                        <a14:foregroundMark x1="70101" y1="36432" x2="68844" y2="37186"/>
                        <a14:foregroundMark x1="61558" y1="32663" x2="62060" y2="32412"/>
                        <a14:foregroundMark x1="63065" y1="33166" x2="65075" y2="30402"/>
                        <a14:foregroundMark x1="71106" y1="39196" x2="72362" y2="38191"/>
                        <a14:foregroundMark x1="8291" y1="45226" x2="8291" y2="447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4441" y="6290441"/>
            <a:ext cx="567558" cy="56755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69F0FA76-DD5B-E9A2-D7D4-A4FA52FDE3C6}"/>
              </a:ext>
            </a:extLst>
          </p:cNvPr>
          <p:cNvSpPr txBox="1">
            <a:spLocks/>
          </p:cNvSpPr>
          <p:nvPr/>
        </p:nvSpPr>
        <p:spPr>
          <a:xfrm>
            <a:off x="3116834" y="3081068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Last Responsible Moment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B11F272-00C0-D66E-F7A4-FF2B7DE98854}"/>
              </a:ext>
            </a:extLst>
          </p:cNvPr>
          <p:cNvSpPr txBox="1">
            <a:spLocks/>
          </p:cNvSpPr>
          <p:nvPr/>
        </p:nvSpPr>
        <p:spPr>
          <a:xfrm>
            <a:off x="85107" y="0"/>
            <a:ext cx="5716594" cy="69586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rade Gothic Next" panose="020B0503040303020004" pitchFamily="34" charset="0"/>
              </a:rPr>
              <a:t>Minimum Viable Programmer</a:t>
            </a:r>
          </a:p>
        </p:txBody>
      </p:sp>
    </p:spTree>
    <p:extLst>
      <p:ext uri="{BB962C8B-B14F-4D97-AF65-F5344CB8AC3E}">
        <p14:creationId xmlns:p14="http://schemas.microsoft.com/office/powerpoint/2010/main" val="1862312019"/>
      </p:ext>
    </p:extLst>
  </p:cSld>
  <p:clrMapOvr>
    <a:masterClrMapping/>
  </p:clrMapOvr>
</p:sld>
</file>

<file path=ppt/theme/theme1.xml><?xml version="1.0" encoding="utf-8"?>
<a:theme xmlns:a="http://schemas.openxmlformats.org/drawingml/2006/main" name="LimelightVTI">
  <a:themeElements>
    <a:clrScheme name="AnalogousFromRegularSeedLeftStep">
      <a:dk1>
        <a:srgbClr val="000000"/>
      </a:dk1>
      <a:lt1>
        <a:srgbClr val="FFFFFF"/>
      </a:lt1>
      <a:dk2>
        <a:srgbClr val="31201C"/>
      </a:dk2>
      <a:lt2>
        <a:srgbClr val="F0F1F3"/>
      </a:lt2>
      <a:accent1>
        <a:srgbClr val="BA9E21"/>
      </a:accent1>
      <a:accent2>
        <a:srgbClr val="D56417"/>
      </a:accent2>
      <a:accent3>
        <a:srgbClr val="E7292B"/>
      </a:accent3>
      <a:accent4>
        <a:srgbClr val="D51769"/>
      </a:accent4>
      <a:accent5>
        <a:srgbClr val="E729CA"/>
      </a:accent5>
      <a:accent6>
        <a:srgbClr val="A317D5"/>
      </a:accent6>
      <a:hlink>
        <a:srgbClr val="5468C6"/>
      </a:hlink>
      <a:folHlink>
        <a:srgbClr val="7F7F7F"/>
      </a:folHlink>
    </a:clrScheme>
    <a:fontScheme name="Trade Gothic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melightVTI" id="{7936DCFD-B587-41FD-9126-64F2709ED40B}" vid="{74F41540-78F1-4C56-9EAA-6FA6E9F1D7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20497</TotalTime>
  <Words>7514</Words>
  <Application>Microsoft Macintosh PowerPoint</Application>
  <PresentationFormat>Widescreen</PresentationFormat>
  <Paragraphs>1503</Paragraphs>
  <Slides>84</Slides>
  <Notes>84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3" baseType="lpstr">
      <vt:lpstr>??</vt:lpstr>
      <vt:lpstr>Aptos</vt:lpstr>
      <vt:lpstr>Arial</vt:lpstr>
      <vt:lpstr>Consolas</vt:lpstr>
      <vt:lpstr>Trade Gothic Next</vt:lpstr>
      <vt:lpstr>Trade Gothic Next Cond</vt:lpstr>
      <vt:lpstr>Trade Gothic Next Heavy</vt:lpstr>
      <vt:lpstr>Trade Gothic Next Light</vt:lpstr>
      <vt:lpstr>LimelightVTI</vt:lpstr>
      <vt:lpstr>Minimum viable programmer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Minimum viable programmer</dc:title>
  <dc:creator>Rebecca Scott</dc:creator>
  <cp:lastModifiedBy>Rebecca Scott</cp:lastModifiedBy>
  <cp:revision>105</cp:revision>
  <dcterms:created xsi:type="dcterms:W3CDTF">2024-02-27T06:59:57Z</dcterms:created>
  <dcterms:modified xsi:type="dcterms:W3CDTF">2024-10-17T02:12:02Z</dcterms:modified>
</cp:coreProperties>
</file>